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7"/>
  </p:sldMasterIdLst>
  <p:notesMasterIdLst>
    <p:notesMasterId r:id="rId19"/>
  </p:notesMasterIdLst>
  <p:handoutMasterIdLst>
    <p:handoutMasterId r:id="rId20"/>
  </p:handoutMasterIdLst>
  <p:sldIdLst>
    <p:sldId id="389" r:id="rId8"/>
    <p:sldId id="488" r:id="rId9"/>
    <p:sldId id="406" r:id="rId10"/>
    <p:sldId id="489" r:id="rId11"/>
    <p:sldId id="492" r:id="rId12"/>
    <p:sldId id="490" r:id="rId13"/>
    <p:sldId id="493" r:id="rId14"/>
    <p:sldId id="495" r:id="rId15"/>
    <p:sldId id="496" r:id="rId16"/>
    <p:sldId id="497" r:id="rId17"/>
    <p:sldId id="494" r:id="rId18"/>
  </p:sldIdLst>
  <p:sldSz cx="9144000" cy="6858000" type="screen4x3"/>
  <p:notesSz cx="7010400" cy="92964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4F758B"/>
    <a:srgbClr val="686868"/>
    <a:srgbClr val="963821"/>
    <a:srgbClr val="727337"/>
    <a:srgbClr val="B8CBD6"/>
    <a:srgbClr val="6B823E"/>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34" autoAdjust="0"/>
    <p:restoredTop sz="94379" autoAdjust="0"/>
  </p:normalViewPr>
  <p:slideViewPr>
    <p:cSldViewPr>
      <p:cViewPr varScale="1">
        <p:scale>
          <a:sx n="160" d="100"/>
          <a:sy n="160" d="100"/>
        </p:scale>
        <p:origin x="166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2568"/>
    </p:cViewPr>
  </p:sorterViewPr>
  <p:notesViewPr>
    <p:cSldViewPr>
      <p:cViewPr varScale="1">
        <p:scale>
          <a:sx n="84" d="100"/>
          <a:sy n="84" d="100"/>
        </p:scale>
        <p:origin x="-31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Interconnection Requests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56709793117751E-2"/>
          <c:y val="0.10637583882112861"/>
          <c:w val="0.92616820432361679"/>
          <c:h val="0.82245940856869904"/>
        </c:manualLayout>
      </c:layout>
      <c:lineChart>
        <c:grouping val="standard"/>
        <c:varyColors val="0"/>
        <c:ser>
          <c:idx val="0"/>
          <c:order val="0"/>
          <c:spPr>
            <a:ln w="28575" cap="rnd">
              <a:solidFill>
                <a:schemeClr val="accent1"/>
              </a:solidFill>
              <a:round/>
            </a:ln>
            <a:effectLst/>
          </c:spPr>
          <c:marker>
            <c:symbol val="circle"/>
            <c:size val="19"/>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Sheet1!$A$3:$A$13</c:f>
              <c:strCache>
                <c:ptCount val="11"/>
                <c:pt idx="0">
                  <c:v>C5</c:v>
                </c:pt>
                <c:pt idx="1">
                  <c:v>C6</c:v>
                </c:pt>
                <c:pt idx="2">
                  <c:v>C7</c:v>
                </c:pt>
                <c:pt idx="3">
                  <c:v>C8</c:v>
                </c:pt>
                <c:pt idx="4">
                  <c:v>C9</c:v>
                </c:pt>
                <c:pt idx="5">
                  <c:v>C10</c:v>
                </c:pt>
                <c:pt idx="6">
                  <c:v>C11</c:v>
                </c:pt>
                <c:pt idx="7">
                  <c:v>C12</c:v>
                </c:pt>
                <c:pt idx="8">
                  <c:v>C13</c:v>
                </c:pt>
                <c:pt idx="9">
                  <c:v>C14</c:v>
                </c:pt>
                <c:pt idx="10">
                  <c:v>C15</c:v>
                </c:pt>
              </c:strCache>
            </c:strRef>
          </c:cat>
          <c:val>
            <c:numRef>
              <c:f>Sheet1!$B$3:$B$13</c:f>
              <c:numCache>
                <c:formatCode>General</c:formatCode>
                <c:ptCount val="11"/>
                <c:pt idx="0">
                  <c:v>80</c:v>
                </c:pt>
                <c:pt idx="1">
                  <c:v>64</c:v>
                </c:pt>
                <c:pt idx="2">
                  <c:v>90</c:v>
                </c:pt>
                <c:pt idx="3">
                  <c:v>131</c:v>
                </c:pt>
                <c:pt idx="4">
                  <c:v>127</c:v>
                </c:pt>
                <c:pt idx="5">
                  <c:v>91</c:v>
                </c:pt>
                <c:pt idx="6">
                  <c:v>123</c:v>
                </c:pt>
                <c:pt idx="7">
                  <c:v>153</c:v>
                </c:pt>
                <c:pt idx="8">
                  <c:v>155</c:v>
                </c:pt>
                <c:pt idx="9">
                  <c:v>373</c:v>
                </c:pt>
                <c:pt idx="10">
                  <c:v>541</c:v>
                </c:pt>
              </c:numCache>
            </c:numRef>
          </c:val>
          <c:smooth val="0"/>
          <c:extLst>
            <c:ext xmlns:c16="http://schemas.microsoft.com/office/drawing/2014/chart" uri="{C3380CC4-5D6E-409C-BE32-E72D297353CC}">
              <c16:uniqueId val="{00000000-0447-4338-BA4A-E17B8CA34032}"/>
            </c:ext>
          </c:extLst>
        </c:ser>
        <c:dLbls>
          <c:showLegendKey val="0"/>
          <c:showVal val="0"/>
          <c:showCatName val="0"/>
          <c:showSerName val="0"/>
          <c:showPercent val="0"/>
          <c:showBubbleSize val="0"/>
        </c:dLbls>
        <c:marker val="1"/>
        <c:smooth val="0"/>
        <c:axId val="475835816"/>
        <c:axId val="475830240"/>
      </c:lineChart>
      <c:catAx>
        <c:axId val="47583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830240"/>
        <c:crosses val="autoZero"/>
        <c:auto val="1"/>
        <c:lblAlgn val="ctr"/>
        <c:lblOffset val="100"/>
        <c:noMultiLvlLbl val="0"/>
      </c:catAx>
      <c:valAx>
        <c:axId val="475830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835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1A00F-F896-497E-8DE7-C055C9CAF4A2}"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B5BF6317-BBF1-4F6B-8752-092C5185B5E7}">
      <dgm:prSet phldrT="[Text]"/>
      <dgm:spPr/>
      <dgm:t>
        <a:bodyPr/>
        <a:lstStyle/>
        <a:p>
          <a:r>
            <a:rPr lang="en-US"/>
            <a:t>Resource Planning</a:t>
          </a:r>
        </a:p>
      </dgm:t>
    </dgm:pt>
    <dgm:pt modelId="{61B3D1C7-B76F-40DE-8AF4-28FBAA8013EB}" type="parTrans" cxnId="{5C218E2E-9529-428F-A069-8557095701E8}">
      <dgm:prSet/>
      <dgm:spPr/>
      <dgm:t>
        <a:bodyPr/>
        <a:lstStyle/>
        <a:p>
          <a:endParaRPr lang="en-US"/>
        </a:p>
      </dgm:t>
    </dgm:pt>
    <dgm:pt modelId="{ACF022B0-13A5-4C60-B6DD-68CE97FC0D99}" type="sibTrans" cxnId="{5C218E2E-9529-428F-A069-8557095701E8}">
      <dgm:prSet/>
      <dgm:spPr/>
      <dgm:t>
        <a:bodyPr/>
        <a:lstStyle/>
        <a:p>
          <a:endParaRPr lang="en-US"/>
        </a:p>
      </dgm:t>
    </dgm:pt>
    <dgm:pt modelId="{86012E00-4213-41C0-A682-F8B54495649B}">
      <dgm:prSet phldrT="[Text]"/>
      <dgm:spPr/>
      <dgm:t>
        <a:bodyPr/>
        <a:lstStyle/>
        <a:p>
          <a:r>
            <a:rPr lang="en-US"/>
            <a:t>Resource planning led by CPUC setting out resource-rich areas and quantities</a:t>
          </a:r>
        </a:p>
      </dgm:t>
    </dgm:pt>
    <dgm:pt modelId="{F2B0581E-9690-49E4-9A9D-BF7C33A0D064}" type="parTrans" cxnId="{6E25D525-23AA-4A29-A63C-197A7201B0A1}">
      <dgm:prSet/>
      <dgm:spPr/>
      <dgm:t>
        <a:bodyPr/>
        <a:lstStyle/>
        <a:p>
          <a:endParaRPr lang="en-US"/>
        </a:p>
      </dgm:t>
    </dgm:pt>
    <dgm:pt modelId="{64DF5E52-1493-40F9-8630-8F5026AC09DB}" type="sibTrans" cxnId="{6E25D525-23AA-4A29-A63C-197A7201B0A1}">
      <dgm:prSet/>
      <dgm:spPr/>
      <dgm:t>
        <a:bodyPr/>
        <a:lstStyle/>
        <a:p>
          <a:endParaRPr lang="en-US"/>
        </a:p>
      </dgm:t>
    </dgm:pt>
    <dgm:pt modelId="{5704D03C-9551-4FF9-8B2A-6338520353C4}">
      <dgm:prSet phldrT="[Text]"/>
      <dgm:spPr>
        <a:solidFill>
          <a:schemeClr val="accent3">
            <a:lumMod val="75000"/>
          </a:schemeClr>
        </a:solidFill>
      </dgm:spPr>
      <dgm:t>
        <a:bodyPr/>
        <a:lstStyle/>
        <a:p>
          <a:r>
            <a:rPr lang="en-US"/>
            <a:t>Transmission Planning</a:t>
          </a:r>
        </a:p>
      </dgm:t>
    </dgm:pt>
    <dgm:pt modelId="{0BF50616-C00E-4E4E-B153-6DF3D90895AD}" type="parTrans" cxnId="{132159CF-058A-46DC-B5BC-E2245F6FB8F9}">
      <dgm:prSet/>
      <dgm:spPr/>
      <dgm:t>
        <a:bodyPr/>
        <a:lstStyle/>
        <a:p>
          <a:endParaRPr lang="en-US"/>
        </a:p>
      </dgm:t>
    </dgm:pt>
    <dgm:pt modelId="{FE29466E-80A9-4C11-9F8E-F7C2132AB3CB}" type="sibTrans" cxnId="{132159CF-058A-46DC-B5BC-E2245F6FB8F9}">
      <dgm:prSet/>
      <dgm:spPr/>
      <dgm:t>
        <a:bodyPr/>
        <a:lstStyle/>
        <a:p>
          <a:endParaRPr lang="en-US"/>
        </a:p>
      </dgm:t>
    </dgm:pt>
    <dgm:pt modelId="{B3F80B3A-A4EC-4101-9592-C76B3EA7A889}">
      <dgm:prSet phldrT="[Text]"/>
      <dgm:spPr/>
      <dgm:t>
        <a:bodyPr/>
        <a:lstStyle/>
        <a:p>
          <a:r>
            <a:rPr lang="en-US"/>
            <a:t>Transmission planning identifying upgrades and enabling zones</a:t>
          </a:r>
        </a:p>
      </dgm:t>
    </dgm:pt>
    <dgm:pt modelId="{835FAD7B-0E92-4956-A65B-5B89994CE413}" type="parTrans" cxnId="{DA0E894B-DDDC-4D50-ACB1-C7E7356A9253}">
      <dgm:prSet/>
      <dgm:spPr/>
      <dgm:t>
        <a:bodyPr/>
        <a:lstStyle/>
        <a:p>
          <a:endParaRPr lang="en-US"/>
        </a:p>
      </dgm:t>
    </dgm:pt>
    <dgm:pt modelId="{69667679-963C-4470-9CA4-4E7DED6CD255}" type="sibTrans" cxnId="{DA0E894B-DDDC-4D50-ACB1-C7E7356A9253}">
      <dgm:prSet/>
      <dgm:spPr/>
      <dgm:t>
        <a:bodyPr/>
        <a:lstStyle/>
        <a:p>
          <a:endParaRPr lang="en-US"/>
        </a:p>
      </dgm:t>
    </dgm:pt>
    <dgm:pt modelId="{DD70C5E9-7E03-477B-8F42-42DD77D94BA3}">
      <dgm:prSet phldrT="[Text]"/>
      <dgm:spPr/>
      <dgm:t>
        <a:bodyPr/>
        <a:lstStyle/>
        <a:p>
          <a:r>
            <a:rPr lang="en-US"/>
            <a:t>Resource Procurement</a:t>
          </a:r>
        </a:p>
      </dgm:t>
    </dgm:pt>
    <dgm:pt modelId="{3D015C6E-F4AB-44E4-B160-7E2E029D541D}" type="parTrans" cxnId="{1EF55B51-21E4-4962-8DBA-7119DEBBE791}">
      <dgm:prSet/>
      <dgm:spPr/>
      <dgm:t>
        <a:bodyPr/>
        <a:lstStyle/>
        <a:p>
          <a:endParaRPr lang="en-US"/>
        </a:p>
      </dgm:t>
    </dgm:pt>
    <dgm:pt modelId="{813F8FD4-4F55-44FF-8022-DD93EE5BA09A}" type="sibTrans" cxnId="{1EF55B51-21E4-4962-8DBA-7119DEBBE791}">
      <dgm:prSet/>
      <dgm:spPr/>
      <dgm:t>
        <a:bodyPr/>
        <a:lstStyle/>
        <a:p>
          <a:endParaRPr lang="en-US"/>
        </a:p>
      </dgm:t>
    </dgm:pt>
    <dgm:pt modelId="{2C5AD511-B596-40F5-86F7-573DC077780E}">
      <dgm:prSet phldrT="[Text]"/>
      <dgm:spPr/>
      <dgm:t>
        <a:bodyPr/>
        <a:lstStyle/>
        <a:p>
          <a:r>
            <a:rPr lang="en-US"/>
            <a:t>Load-serving entities focus on zones where capacity exists or is being developed</a:t>
          </a:r>
        </a:p>
      </dgm:t>
    </dgm:pt>
    <dgm:pt modelId="{AEE7F0A4-53EA-4AA0-BB31-594BAD82D203}" type="parTrans" cxnId="{DCA2725D-C372-4750-99B6-45526535FA4D}">
      <dgm:prSet/>
      <dgm:spPr/>
      <dgm:t>
        <a:bodyPr/>
        <a:lstStyle/>
        <a:p>
          <a:endParaRPr lang="en-US"/>
        </a:p>
      </dgm:t>
    </dgm:pt>
    <dgm:pt modelId="{1A64801E-57BA-441B-89C1-9DBE1ED7E426}" type="sibTrans" cxnId="{DCA2725D-C372-4750-99B6-45526535FA4D}">
      <dgm:prSet/>
      <dgm:spPr/>
      <dgm:t>
        <a:bodyPr/>
        <a:lstStyle/>
        <a:p>
          <a:endParaRPr lang="en-US"/>
        </a:p>
      </dgm:t>
    </dgm:pt>
    <dgm:pt modelId="{F1D54902-759D-4E7E-8B12-AF1EBF5837B2}">
      <dgm:prSet phldrT="[Text]"/>
      <dgm:spPr>
        <a:solidFill>
          <a:schemeClr val="accent3">
            <a:lumMod val="75000"/>
          </a:schemeClr>
        </a:solidFill>
      </dgm:spPr>
      <dgm:t>
        <a:bodyPr/>
        <a:lstStyle/>
        <a:p>
          <a:r>
            <a:rPr lang="en-US"/>
            <a:t>Interconnection Process</a:t>
          </a:r>
        </a:p>
      </dgm:t>
    </dgm:pt>
    <dgm:pt modelId="{45FA5151-DEC2-448D-858F-8F2574C909E3}" type="parTrans" cxnId="{5C517D51-7205-4BB6-A0DB-641459940299}">
      <dgm:prSet/>
      <dgm:spPr/>
      <dgm:t>
        <a:bodyPr/>
        <a:lstStyle/>
        <a:p>
          <a:endParaRPr lang="en-US"/>
        </a:p>
      </dgm:t>
    </dgm:pt>
    <dgm:pt modelId="{1D0361D8-098D-4863-A4E2-DC714DCD9A20}" type="sibTrans" cxnId="{5C517D51-7205-4BB6-A0DB-641459940299}">
      <dgm:prSet/>
      <dgm:spPr/>
      <dgm:t>
        <a:bodyPr/>
        <a:lstStyle/>
        <a:p>
          <a:endParaRPr lang="en-US"/>
        </a:p>
      </dgm:t>
    </dgm:pt>
    <dgm:pt modelId="{271C40E4-022A-4AB8-B4C0-291CB9A56084}">
      <dgm:prSet phldrT="[Text]"/>
      <dgm:spPr/>
      <dgm:t>
        <a:bodyPr/>
        <a:lstStyle/>
        <a:p>
          <a:r>
            <a:rPr lang="en-US"/>
            <a:t>Interconnection process efforts are prioritized in the preferred zones</a:t>
          </a:r>
        </a:p>
      </dgm:t>
    </dgm:pt>
    <dgm:pt modelId="{24F0A66D-8FEE-49EC-821D-054F3E388AFE}" type="parTrans" cxnId="{CC512913-7B7C-41C7-B56D-F84C43FD5D29}">
      <dgm:prSet/>
      <dgm:spPr/>
      <dgm:t>
        <a:bodyPr/>
        <a:lstStyle/>
        <a:p>
          <a:endParaRPr lang="en-US"/>
        </a:p>
      </dgm:t>
    </dgm:pt>
    <dgm:pt modelId="{CA96E74D-65BA-45BA-85C7-B1C01D74EC1F}" type="sibTrans" cxnId="{CC512913-7B7C-41C7-B56D-F84C43FD5D29}">
      <dgm:prSet/>
      <dgm:spPr/>
      <dgm:t>
        <a:bodyPr/>
        <a:lstStyle/>
        <a:p>
          <a:endParaRPr lang="en-US"/>
        </a:p>
      </dgm:t>
    </dgm:pt>
    <dgm:pt modelId="{25B1168B-EF5E-4496-88A7-2A7252D92717}" type="pres">
      <dgm:prSet presAssocID="{4141A00F-F896-497E-8DE7-C055C9CAF4A2}" presName="cycleMatrixDiagram" presStyleCnt="0">
        <dgm:presLayoutVars>
          <dgm:chMax val="1"/>
          <dgm:dir/>
          <dgm:animLvl val="lvl"/>
          <dgm:resizeHandles val="exact"/>
        </dgm:presLayoutVars>
      </dgm:prSet>
      <dgm:spPr/>
      <dgm:t>
        <a:bodyPr/>
        <a:lstStyle/>
        <a:p>
          <a:endParaRPr lang="en-US"/>
        </a:p>
      </dgm:t>
    </dgm:pt>
    <dgm:pt modelId="{EFAA678E-28DA-4FA6-A995-03BB9B639802}" type="pres">
      <dgm:prSet presAssocID="{4141A00F-F896-497E-8DE7-C055C9CAF4A2}" presName="children" presStyleCnt="0"/>
      <dgm:spPr/>
    </dgm:pt>
    <dgm:pt modelId="{AAFD86E5-7E13-4C1D-917E-48D9485702AB}" type="pres">
      <dgm:prSet presAssocID="{4141A00F-F896-497E-8DE7-C055C9CAF4A2}" presName="child1group" presStyleCnt="0"/>
      <dgm:spPr/>
    </dgm:pt>
    <dgm:pt modelId="{A09CDC33-C8C5-472F-9CFF-7B5E1E6B8FB5}" type="pres">
      <dgm:prSet presAssocID="{4141A00F-F896-497E-8DE7-C055C9CAF4A2}" presName="child1" presStyleLbl="bgAcc1" presStyleIdx="0" presStyleCnt="4"/>
      <dgm:spPr/>
      <dgm:t>
        <a:bodyPr/>
        <a:lstStyle/>
        <a:p>
          <a:endParaRPr lang="en-US"/>
        </a:p>
      </dgm:t>
    </dgm:pt>
    <dgm:pt modelId="{CCC1B7A5-BF21-4B0F-9BAD-C9D977AA91BD}" type="pres">
      <dgm:prSet presAssocID="{4141A00F-F896-497E-8DE7-C055C9CAF4A2}" presName="child1Text" presStyleLbl="bgAcc1" presStyleIdx="0" presStyleCnt="4">
        <dgm:presLayoutVars>
          <dgm:bulletEnabled val="1"/>
        </dgm:presLayoutVars>
      </dgm:prSet>
      <dgm:spPr/>
      <dgm:t>
        <a:bodyPr/>
        <a:lstStyle/>
        <a:p>
          <a:endParaRPr lang="en-US"/>
        </a:p>
      </dgm:t>
    </dgm:pt>
    <dgm:pt modelId="{B2B73F33-3BCD-48C9-A034-1CD1ADBCCD71}" type="pres">
      <dgm:prSet presAssocID="{4141A00F-F896-497E-8DE7-C055C9CAF4A2}" presName="child2group" presStyleCnt="0"/>
      <dgm:spPr/>
    </dgm:pt>
    <dgm:pt modelId="{0A7CBAC2-3D35-4D94-B550-C57F0B39A227}" type="pres">
      <dgm:prSet presAssocID="{4141A00F-F896-497E-8DE7-C055C9CAF4A2}" presName="child2" presStyleLbl="bgAcc1" presStyleIdx="1" presStyleCnt="4"/>
      <dgm:spPr/>
      <dgm:t>
        <a:bodyPr/>
        <a:lstStyle/>
        <a:p>
          <a:endParaRPr lang="en-US"/>
        </a:p>
      </dgm:t>
    </dgm:pt>
    <dgm:pt modelId="{228B1DBC-B518-4C5D-A6F9-CE2FF7E988E3}" type="pres">
      <dgm:prSet presAssocID="{4141A00F-F896-497E-8DE7-C055C9CAF4A2}" presName="child2Text" presStyleLbl="bgAcc1" presStyleIdx="1" presStyleCnt="4">
        <dgm:presLayoutVars>
          <dgm:bulletEnabled val="1"/>
        </dgm:presLayoutVars>
      </dgm:prSet>
      <dgm:spPr/>
      <dgm:t>
        <a:bodyPr/>
        <a:lstStyle/>
        <a:p>
          <a:endParaRPr lang="en-US"/>
        </a:p>
      </dgm:t>
    </dgm:pt>
    <dgm:pt modelId="{85B49A05-B0B1-4B8E-AD75-2DAB3EC1CD24}" type="pres">
      <dgm:prSet presAssocID="{4141A00F-F896-497E-8DE7-C055C9CAF4A2}" presName="child3group" presStyleCnt="0"/>
      <dgm:spPr/>
    </dgm:pt>
    <dgm:pt modelId="{4DF5E43B-D2A8-4E63-9340-6F766962C6A0}" type="pres">
      <dgm:prSet presAssocID="{4141A00F-F896-497E-8DE7-C055C9CAF4A2}" presName="child3" presStyleLbl="bgAcc1" presStyleIdx="2" presStyleCnt="4"/>
      <dgm:spPr/>
      <dgm:t>
        <a:bodyPr/>
        <a:lstStyle/>
        <a:p>
          <a:endParaRPr lang="en-US"/>
        </a:p>
      </dgm:t>
    </dgm:pt>
    <dgm:pt modelId="{F46A28CE-268E-4805-8A2A-DC8C121EF259}" type="pres">
      <dgm:prSet presAssocID="{4141A00F-F896-497E-8DE7-C055C9CAF4A2}" presName="child3Text" presStyleLbl="bgAcc1" presStyleIdx="2" presStyleCnt="4">
        <dgm:presLayoutVars>
          <dgm:bulletEnabled val="1"/>
        </dgm:presLayoutVars>
      </dgm:prSet>
      <dgm:spPr/>
      <dgm:t>
        <a:bodyPr/>
        <a:lstStyle/>
        <a:p>
          <a:endParaRPr lang="en-US"/>
        </a:p>
      </dgm:t>
    </dgm:pt>
    <dgm:pt modelId="{51C31516-C1DE-4B48-B1BD-3FFF0FBB7BA7}" type="pres">
      <dgm:prSet presAssocID="{4141A00F-F896-497E-8DE7-C055C9CAF4A2}" presName="child4group" presStyleCnt="0"/>
      <dgm:spPr/>
    </dgm:pt>
    <dgm:pt modelId="{3C67BA32-4E55-40D0-992F-75297A6C1390}" type="pres">
      <dgm:prSet presAssocID="{4141A00F-F896-497E-8DE7-C055C9CAF4A2}" presName="child4" presStyleLbl="bgAcc1" presStyleIdx="3" presStyleCnt="4"/>
      <dgm:spPr/>
      <dgm:t>
        <a:bodyPr/>
        <a:lstStyle/>
        <a:p>
          <a:endParaRPr lang="en-US"/>
        </a:p>
      </dgm:t>
    </dgm:pt>
    <dgm:pt modelId="{C1F99813-EDDD-4643-AB7A-D2A1A2EC2726}" type="pres">
      <dgm:prSet presAssocID="{4141A00F-F896-497E-8DE7-C055C9CAF4A2}" presName="child4Text" presStyleLbl="bgAcc1" presStyleIdx="3" presStyleCnt="4">
        <dgm:presLayoutVars>
          <dgm:bulletEnabled val="1"/>
        </dgm:presLayoutVars>
      </dgm:prSet>
      <dgm:spPr/>
      <dgm:t>
        <a:bodyPr/>
        <a:lstStyle/>
        <a:p>
          <a:endParaRPr lang="en-US"/>
        </a:p>
      </dgm:t>
    </dgm:pt>
    <dgm:pt modelId="{F0E6DCC4-6B00-4349-99D7-A7E49C0D4418}" type="pres">
      <dgm:prSet presAssocID="{4141A00F-F896-497E-8DE7-C055C9CAF4A2}" presName="childPlaceholder" presStyleCnt="0"/>
      <dgm:spPr/>
    </dgm:pt>
    <dgm:pt modelId="{65F1B0BC-392C-43F9-AD21-5F4FB9208AEB}" type="pres">
      <dgm:prSet presAssocID="{4141A00F-F896-497E-8DE7-C055C9CAF4A2}" presName="circle" presStyleCnt="0"/>
      <dgm:spPr/>
    </dgm:pt>
    <dgm:pt modelId="{D9F44AA8-3E60-410F-A32A-BF26A90D4711}" type="pres">
      <dgm:prSet presAssocID="{4141A00F-F896-497E-8DE7-C055C9CAF4A2}" presName="quadrant1" presStyleLbl="node1" presStyleIdx="0" presStyleCnt="4">
        <dgm:presLayoutVars>
          <dgm:chMax val="1"/>
          <dgm:bulletEnabled val="1"/>
        </dgm:presLayoutVars>
      </dgm:prSet>
      <dgm:spPr/>
      <dgm:t>
        <a:bodyPr/>
        <a:lstStyle/>
        <a:p>
          <a:endParaRPr lang="en-US"/>
        </a:p>
      </dgm:t>
    </dgm:pt>
    <dgm:pt modelId="{D49CB18D-8FDF-4A9F-93B2-86B498B02E24}" type="pres">
      <dgm:prSet presAssocID="{4141A00F-F896-497E-8DE7-C055C9CAF4A2}" presName="quadrant2" presStyleLbl="node1" presStyleIdx="1" presStyleCnt="4">
        <dgm:presLayoutVars>
          <dgm:chMax val="1"/>
          <dgm:bulletEnabled val="1"/>
        </dgm:presLayoutVars>
      </dgm:prSet>
      <dgm:spPr/>
      <dgm:t>
        <a:bodyPr/>
        <a:lstStyle/>
        <a:p>
          <a:endParaRPr lang="en-US"/>
        </a:p>
      </dgm:t>
    </dgm:pt>
    <dgm:pt modelId="{83419B42-8EA2-42C1-A6FB-113A8001A676}" type="pres">
      <dgm:prSet presAssocID="{4141A00F-F896-497E-8DE7-C055C9CAF4A2}" presName="quadrant3" presStyleLbl="node1" presStyleIdx="2" presStyleCnt="4">
        <dgm:presLayoutVars>
          <dgm:chMax val="1"/>
          <dgm:bulletEnabled val="1"/>
        </dgm:presLayoutVars>
      </dgm:prSet>
      <dgm:spPr/>
      <dgm:t>
        <a:bodyPr/>
        <a:lstStyle/>
        <a:p>
          <a:endParaRPr lang="en-US"/>
        </a:p>
      </dgm:t>
    </dgm:pt>
    <dgm:pt modelId="{D240A108-CC23-4AFB-AFB7-3CA58BC1F991}" type="pres">
      <dgm:prSet presAssocID="{4141A00F-F896-497E-8DE7-C055C9CAF4A2}" presName="quadrant4" presStyleLbl="node1" presStyleIdx="3" presStyleCnt="4">
        <dgm:presLayoutVars>
          <dgm:chMax val="1"/>
          <dgm:bulletEnabled val="1"/>
        </dgm:presLayoutVars>
      </dgm:prSet>
      <dgm:spPr/>
      <dgm:t>
        <a:bodyPr/>
        <a:lstStyle/>
        <a:p>
          <a:endParaRPr lang="en-US"/>
        </a:p>
      </dgm:t>
    </dgm:pt>
    <dgm:pt modelId="{B6D840F5-E8E8-49F8-84A4-69980A630D1E}" type="pres">
      <dgm:prSet presAssocID="{4141A00F-F896-497E-8DE7-C055C9CAF4A2}" presName="quadrantPlaceholder" presStyleCnt="0"/>
      <dgm:spPr/>
    </dgm:pt>
    <dgm:pt modelId="{0841305F-7361-49DB-BE99-3EAD8151417C}" type="pres">
      <dgm:prSet presAssocID="{4141A00F-F896-497E-8DE7-C055C9CAF4A2}" presName="center1" presStyleLbl="fgShp" presStyleIdx="0" presStyleCnt="2"/>
      <dgm:spPr/>
    </dgm:pt>
    <dgm:pt modelId="{9C5FA4A4-0613-439A-920F-D80638DCB581}" type="pres">
      <dgm:prSet presAssocID="{4141A00F-F896-497E-8DE7-C055C9CAF4A2}" presName="center2" presStyleLbl="fgShp" presStyleIdx="1" presStyleCnt="2"/>
      <dgm:spPr/>
    </dgm:pt>
  </dgm:ptLst>
  <dgm:cxnLst>
    <dgm:cxn modelId="{424D5FC3-11BF-4FD4-919A-624A4A980765}" type="presOf" srcId="{B3F80B3A-A4EC-4101-9592-C76B3EA7A889}" destId="{0A7CBAC2-3D35-4D94-B550-C57F0B39A227}" srcOrd="0" destOrd="0" presId="urn:microsoft.com/office/officeart/2005/8/layout/cycle4"/>
    <dgm:cxn modelId="{DCA2725D-C372-4750-99B6-45526535FA4D}" srcId="{DD70C5E9-7E03-477B-8F42-42DD77D94BA3}" destId="{2C5AD511-B596-40F5-86F7-573DC077780E}" srcOrd="0" destOrd="0" parTransId="{AEE7F0A4-53EA-4AA0-BB31-594BAD82D203}" sibTransId="{1A64801E-57BA-441B-89C1-9DBE1ED7E426}"/>
    <dgm:cxn modelId="{FB3BAAB3-ADE8-411A-BA94-DD7F9DEC843D}" type="presOf" srcId="{2C5AD511-B596-40F5-86F7-573DC077780E}" destId="{4DF5E43B-D2A8-4E63-9340-6F766962C6A0}" srcOrd="0" destOrd="0" presId="urn:microsoft.com/office/officeart/2005/8/layout/cycle4"/>
    <dgm:cxn modelId="{9B0EF787-A023-4F56-917D-02F563761994}" type="presOf" srcId="{B5BF6317-BBF1-4F6B-8752-092C5185B5E7}" destId="{D9F44AA8-3E60-410F-A32A-BF26A90D4711}" srcOrd="0" destOrd="0" presId="urn:microsoft.com/office/officeart/2005/8/layout/cycle4"/>
    <dgm:cxn modelId="{714A1102-7847-47F5-9EE9-F67DBE51597A}" type="presOf" srcId="{271C40E4-022A-4AB8-B4C0-291CB9A56084}" destId="{3C67BA32-4E55-40D0-992F-75297A6C1390}" srcOrd="0" destOrd="0" presId="urn:microsoft.com/office/officeart/2005/8/layout/cycle4"/>
    <dgm:cxn modelId="{DA0E894B-DDDC-4D50-ACB1-C7E7356A9253}" srcId="{5704D03C-9551-4FF9-8B2A-6338520353C4}" destId="{B3F80B3A-A4EC-4101-9592-C76B3EA7A889}" srcOrd="0" destOrd="0" parTransId="{835FAD7B-0E92-4956-A65B-5B89994CE413}" sibTransId="{69667679-963C-4470-9CA4-4E7DED6CD255}"/>
    <dgm:cxn modelId="{CC512913-7B7C-41C7-B56D-F84C43FD5D29}" srcId="{F1D54902-759D-4E7E-8B12-AF1EBF5837B2}" destId="{271C40E4-022A-4AB8-B4C0-291CB9A56084}" srcOrd="0" destOrd="0" parTransId="{24F0A66D-8FEE-49EC-821D-054F3E388AFE}" sibTransId="{CA96E74D-65BA-45BA-85C7-B1C01D74EC1F}"/>
    <dgm:cxn modelId="{132159CF-058A-46DC-B5BC-E2245F6FB8F9}" srcId="{4141A00F-F896-497E-8DE7-C055C9CAF4A2}" destId="{5704D03C-9551-4FF9-8B2A-6338520353C4}" srcOrd="1" destOrd="0" parTransId="{0BF50616-C00E-4E4E-B153-6DF3D90895AD}" sibTransId="{FE29466E-80A9-4C11-9F8E-F7C2132AB3CB}"/>
    <dgm:cxn modelId="{735277C7-2B95-42D2-81D5-B00290BBA28B}" type="presOf" srcId="{2C5AD511-B596-40F5-86F7-573DC077780E}" destId="{F46A28CE-268E-4805-8A2A-DC8C121EF259}" srcOrd="1" destOrd="0" presId="urn:microsoft.com/office/officeart/2005/8/layout/cycle4"/>
    <dgm:cxn modelId="{173D12A5-D63A-4139-97B7-B808DCFA5C0D}" type="presOf" srcId="{86012E00-4213-41C0-A682-F8B54495649B}" destId="{A09CDC33-C8C5-472F-9CFF-7B5E1E6B8FB5}" srcOrd="0" destOrd="0" presId="urn:microsoft.com/office/officeart/2005/8/layout/cycle4"/>
    <dgm:cxn modelId="{5C218E2E-9529-428F-A069-8557095701E8}" srcId="{4141A00F-F896-497E-8DE7-C055C9CAF4A2}" destId="{B5BF6317-BBF1-4F6B-8752-092C5185B5E7}" srcOrd="0" destOrd="0" parTransId="{61B3D1C7-B76F-40DE-8AF4-28FBAA8013EB}" sibTransId="{ACF022B0-13A5-4C60-B6DD-68CE97FC0D99}"/>
    <dgm:cxn modelId="{5C517D51-7205-4BB6-A0DB-641459940299}" srcId="{4141A00F-F896-497E-8DE7-C055C9CAF4A2}" destId="{F1D54902-759D-4E7E-8B12-AF1EBF5837B2}" srcOrd="3" destOrd="0" parTransId="{45FA5151-DEC2-448D-858F-8F2574C909E3}" sibTransId="{1D0361D8-098D-4863-A4E2-DC714DCD9A20}"/>
    <dgm:cxn modelId="{0EDDD91F-43EC-4FB1-BADA-C10745676B56}" type="presOf" srcId="{271C40E4-022A-4AB8-B4C0-291CB9A56084}" destId="{C1F99813-EDDD-4643-AB7A-D2A1A2EC2726}" srcOrd="1" destOrd="0" presId="urn:microsoft.com/office/officeart/2005/8/layout/cycle4"/>
    <dgm:cxn modelId="{A7AB7EC8-9122-4939-8E3C-2812C6779E0E}" type="presOf" srcId="{DD70C5E9-7E03-477B-8F42-42DD77D94BA3}" destId="{83419B42-8EA2-42C1-A6FB-113A8001A676}" srcOrd="0" destOrd="0" presId="urn:microsoft.com/office/officeart/2005/8/layout/cycle4"/>
    <dgm:cxn modelId="{331DBD0A-FECA-4E76-8B99-840C6684A60C}" type="presOf" srcId="{4141A00F-F896-497E-8DE7-C055C9CAF4A2}" destId="{25B1168B-EF5E-4496-88A7-2A7252D92717}" srcOrd="0" destOrd="0" presId="urn:microsoft.com/office/officeart/2005/8/layout/cycle4"/>
    <dgm:cxn modelId="{70645FCD-8715-4A44-BDAD-AC3C63C9677E}" type="presOf" srcId="{F1D54902-759D-4E7E-8B12-AF1EBF5837B2}" destId="{D240A108-CC23-4AFB-AFB7-3CA58BC1F991}" srcOrd="0" destOrd="0" presId="urn:microsoft.com/office/officeart/2005/8/layout/cycle4"/>
    <dgm:cxn modelId="{1EF55B51-21E4-4962-8DBA-7119DEBBE791}" srcId="{4141A00F-F896-497E-8DE7-C055C9CAF4A2}" destId="{DD70C5E9-7E03-477B-8F42-42DD77D94BA3}" srcOrd="2" destOrd="0" parTransId="{3D015C6E-F4AB-44E4-B160-7E2E029D541D}" sibTransId="{813F8FD4-4F55-44FF-8022-DD93EE5BA09A}"/>
    <dgm:cxn modelId="{D4CBE050-0DCB-415D-92B1-85C816432285}" type="presOf" srcId="{86012E00-4213-41C0-A682-F8B54495649B}" destId="{CCC1B7A5-BF21-4B0F-9BAD-C9D977AA91BD}" srcOrd="1" destOrd="0" presId="urn:microsoft.com/office/officeart/2005/8/layout/cycle4"/>
    <dgm:cxn modelId="{6E25D525-23AA-4A29-A63C-197A7201B0A1}" srcId="{B5BF6317-BBF1-4F6B-8752-092C5185B5E7}" destId="{86012E00-4213-41C0-A682-F8B54495649B}" srcOrd="0" destOrd="0" parTransId="{F2B0581E-9690-49E4-9A9D-BF7C33A0D064}" sibTransId="{64DF5E52-1493-40F9-8630-8F5026AC09DB}"/>
    <dgm:cxn modelId="{21180EEC-68C3-4581-8ACE-5A66A8F5DECF}" type="presOf" srcId="{B3F80B3A-A4EC-4101-9592-C76B3EA7A889}" destId="{228B1DBC-B518-4C5D-A6F9-CE2FF7E988E3}" srcOrd="1" destOrd="0" presId="urn:microsoft.com/office/officeart/2005/8/layout/cycle4"/>
    <dgm:cxn modelId="{106CD67A-C71D-450D-A716-DFD2734FF208}" type="presOf" srcId="{5704D03C-9551-4FF9-8B2A-6338520353C4}" destId="{D49CB18D-8FDF-4A9F-93B2-86B498B02E24}" srcOrd="0" destOrd="0" presId="urn:microsoft.com/office/officeart/2005/8/layout/cycle4"/>
    <dgm:cxn modelId="{A8C02C45-D7F0-4BE9-A9EE-7ABD4A836596}" type="presParOf" srcId="{25B1168B-EF5E-4496-88A7-2A7252D92717}" destId="{EFAA678E-28DA-4FA6-A995-03BB9B639802}" srcOrd="0" destOrd="0" presId="urn:microsoft.com/office/officeart/2005/8/layout/cycle4"/>
    <dgm:cxn modelId="{968DE5F7-4810-4E3F-9BB7-7E6E98A52E07}" type="presParOf" srcId="{EFAA678E-28DA-4FA6-A995-03BB9B639802}" destId="{AAFD86E5-7E13-4C1D-917E-48D9485702AB}" srcOrd="0" destOrd="0" presId="urn:microsoft.com/office/officeart/2005/8/layout/cycle4"/>
    <dgm:cxn modelId="{4C377777-2B03-4877-B67F-0E6275A4B534}" type="presParOf" srcId="{AAFD86E5-7E13-4C1D-917E-48D9485702AB}" destId="{A09CDC33-C8C5-472F-9CFF-7B5E1E6B8FB5}" srcOrd="0" destOrd="0" presId="urn:microsoft.com/office/officeart/2005/8/layout/cycle4"/>
    <dgm:cxn modelId="{37144F95-64FA-4A64-A5F1-A261938CBB52}" type="presParOf" srcId="{AAFD86E5-7E13-4C1D-917E-48D9485702AB}" destId="{CCC1B7A5-BF21-4B0F-9BAD-C9D977AA91BD}" srcOrd="1" destOrd="0" presId="urn:microsoft.com/office/officeart/2005/8/layout/cycle4"/>
    <dgm:cxn modelId="{42C62715-5B46-443E-BC3C-F5C8075B1126}" type="presParOf" srcId="{EFAA678E-28DA-4FA6-A995-03BB9B639802}" destId="{B2B73F33-3BCD-48C9-A034-1CD1ADBCCD71}" srcOrd="1" destOrd="0" presId="urn:microsoft.com/office/officeart/2005/8/layout/cycle4"/>
    <dgm:cxn modelId="{6BA1B4FE-A7FF-4570-8747-AB72668E2CC7}" type="presParOf" srcId="{B2B73F33-3BCD-48C9-A034-1CD1ADBCCD71}" destId="{0A7CBAC2-3D35-4D94-B550-C57F0B39A227}" srcOrd="0" destOrd="0" presId="urn:microsoft.com/office/officeart/2005/8/layout/cycle4"/>
    <dgm:cxn modelId="{C2955090-F35E-41C8-BA0B-094D6409A004}" type="presParOf" srcId="{B2B73F33-3BCD-48C9-A034-1CD1ADBCCD71}" destId="{228B1DBC-B518-4C5D-A6F9-CE2FF7E988E3}" srcOrd="1" destOrd="0" presId="urn:microsoft.com/office/officeart/2005/8/layout/cycle4"/>
    <dgm:cxn modelId="{409625BD-17BA-4C7D-AF04-D8232985BADF}" type="presParOf" srcId="{EFAA678E-28DA-4FA6-A995-03BB9B639802}" destId="{85B49A05-B0B1-4B8E-AD75-2DAB3EC1CD24}" srcOrd="2" destOrd="0" presId="urn:microsoft.com/office/officeart/2005/8/layout/cycle4"/>
    <dgm:cxn modelId="{8DC6E3E4-BAB5-4796-B473-0E8EC9AC930A}" type="presParOf" srcId="{85B49A05-B0B1-4B8E-AD75-2DAB3EC1CD24}" destId="{4DF5E43B-D2A8-4E63-9340-6F766962C6A0}" srcOrd="0" destOrd="0" presId="urn:microsoft.com/office/officeart/2005/8/layout/cycle4"/>
    <dgm:cxn modelId="{296E9C0D-7890-449B-B72D-B0AFDFCBBD04}" type="presParOf" srcId="{85B49A05-B0B1-4B8E-AD75-2DAB3EC1CD24}" destId="{F46A28CE-268E-4805-8A2A-DC8C121EF259}" srcOrd="1" destOrd="0" presId="urn:microsoft.com/office/officeart/2005/8/layout/cycle4"/>
    <dgm:cxn modelId="{32B5DEAF-009B-4E01-8F21-5AEE9970E4CC}" type="presParOf" srcId="{EFAA678E-28DA-4FA6-A995-03BB9B639802}" destId="{51C31516-C1DE-4B48-B1BD-3FFF0FBB7BA7}" srcOrd="3" destOrd="0" presId="urn:microsoft.com/office/officeart/2005/8/layout/cycle4"/>
    <dgm:cxn modelId="{0EC835AD-64E2-4EC0-9835-49634B8E6F25}" type="presParOf" srcId="{51C31516-C1DE-4B48-B1BD-3FFF0FBB7BA7}" destId="{3C67BA32-4E55-40D0-992F-75297A6C1390}" srcOrd="0" destOrd="0" presId="urn:microsoft.com/office/officeart/2005/8/layout/cycle4"/>
    <dgm:cxn modelId="{803EDD28-98D4-4CE0-BBBA-20CFE52B80E4}" type="presParOf" srcId="{51C31516-C1DE-4B48-B1BD-3FFF0FBB7BA7}" destId="{C1F99813-EDDD-4643-AB7A-D2A1A2EC2726}" srcOrd="1" destOrd="0" presId="urn:microsoft.com/office/officeart/2005/8/layout/cycle4"/>
    <dgm:cxn modelId="{F2CBCF3A-604D-40D9-886D-F0F91E27B6B9}" type="presParOf" srcId="{EFAA678E-28DA-4FA6-A995-03BB9B639802}" destId="{F0E6DCC4-6B00-4349-99D7-A7E49C0D4418}" srcOrd="4" destOrd="0" presId="urn:microsoft.com/office/officeart/2005/8/layout/cycle4"/>
    <dgm:cxn modelId="{A2EE92DF-C615-4BB9-8E40-689B810FC279}" type="presParOf" srcId="{25B1168B-EF5E-4496-88A7-2A7252D92717}" destId="{65F1B0BC-392C-43F9-AD21-5F4FB9208AEB}" srcOrd="1" destOrd="0" presId="urn:microsoft.com/office/officeart/2005/8/layout/cycle4"/>
    <dgm:cxn modelId="{37D232C4-D1A3-44D7-A5E7-31F473EE05D3}" type="presParOf" srcId="{65F1B0BC-392C-43F9-AD21-5F4FB9208AEB}" destId="{D9F44AA8-3E60-410F-A32A-BF26A90D4711}" srcOrd="0" destOrd="0" presId="urn:microsoft.com/office/officeart/2005/8/layout/cycle4"/>
    <dgm:cxn modelId="{88939CBA-C89E-41F0-9011-59A407F7ACD2}" type="presParOf" srcId="{65F1B0BC-392C-43F9-AD21-5F4FB9208AEB}" destId="{D49CB18D-8FDF-4A9F-93B2-86B498B02E24}" srcOrd="1" destOrd="0" presId="urn:microsoft.com/office/officeart/2005/8/layout/cycle4"/>
    <dgm:cxn modelId="{4A87C435-998A-4C85-B4A5-484D9194C49D}" type="presParOf" srcId="{65F1B0BC-392C-43F9-AD21-5F4FB9208AEB}" destId="{83419B42-8EA2-42C1-A6FB-113A8001A676}" srcOrd="2" destOrd="0" presId="urn:microsoft.com/office/officeart/2005/8/layout/cycle4"/>
    <dgm:cxn modelId="{DAE3AC22-6EBD-48DA-BE01-6B7942982B81}" type="presParOf" srcId="{65F1B0BC-392C-43F9-AD21-5F4FB9208AEB}" destId="{D240A108-CC23-4AFB-AFB7-3CA58BC1F991}" srcOrd="3" destOrd="0" presId="urn:microsoft.com/office/officeart/2005/8/layout/cycle4"/>
    <dgm:cxn modelId="{4220C350-A47F-41B8-836F-37414A31E7C3}" type="presParOf" srcId="{65F1B0BC-392C-43F9-AD21-5F4FB9208AEB}" destId="{B6D840F5-E8E8-49F8-84A4-69980A630D1E}" srcOrd="4" destOrd="0" presId="urn:microsoft.com/office/officeart/2005/8/layout/cycle4"/>
    <dgm:cxn modelId="{4263FEA6-91DB-482C-B7FC-FE9CF6168490}" type="presParOf" srcId="{25B1168B-EF5E-4496-88A7-2A7252D92717}" destId="{0841305F-7361-49DB-BE99-3EAD8151417C}" srcOrd="2" destOrd="0" presId="urn:microsoft.com/office/officeart/2005/8/layout/cycle4"/>
    <dgm:cxn modelId="{0895D204-A0C0-4DC8-8B67-285DB71C27BF}" type="presParOf" srcId="{25B1168B-EF5E-4496-88A7-2A7252D92717}" destId="{9C5FA4A4-0613-439A-920F-D80638DCB58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5E43B-D2A8-4E63-9340-6F766962C6A0}">
      <dsp:nvSpPr>
        <dsp:cNvPr id="0" name=""/>
        <dsp:cNvSpPr/>
      </dsp:nvSpPr>
      <dsp:spPr>
        <a:xfrm>
          <a:off x="3242462" y="2176272"/>
          <a:ext cx="1580997" cy="10241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a:t>Load-serving entities focus on zones where capacity exists or is being developed</a:t>
          </a:r>
        </a:p>
      </dsp:txBody>
      <dsp:txXfrm>
        <a:off x="3739258" y="2454800"/>
        <a:ext cx="1061704" cy="723102"/>
      </dsp:txXfrm>
    </dsp:sp>
    <dsp:sp modelId="{3C67BA32-4E55-40D0-992F-75297A6C1390}">
      <dsp:nvSpPr>
        <dsp:cNvPr id="0" name=""/>
        <dsp:cNvSpPr/>
      </dsp:nvSpPr>
      <dsp:spPr>
        <a:xfrm>
          <a:off x="662939" y="2176272"/>
          <a:ext cx="1580997" cy="10241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a:t>Interconnection process efforts are prioritized in the preferred zones</a:t>
          </a:r>
        </a:p>
      </dsp:txBody>
      <dsp:txXfrm>
        <a:off x="685436" y="2454800"/>
        <a:ext cx="1061704" cy="723102"/>
      </dsp:txXfrm>
    </dsp:sp>
    <dsp:sp modelId="{0A7CBAC2-3D35-4D94-B550-C57F0B39A227}">
      <dsp:nvSpPr>
        <dsp:cNvPr id="0" name=""/>
        <dsp:cNvSpPr/>
      </dsp:nvSpPr>
      <dsp:spPr>
        <a:xfrm>
          <a:off x="3242462" y="0"/>
          <a:ext cx="1580997" cy="10241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a:t>Transmission planning identifying upgrades and enabling zones</a:t>
          </a:r>
        </a:p>
      </dsp:txBody>
      <dsp:txXfrm>
        <a:off x="3739258" y="22497"/>
        <a:ext cx="1061704" cy="723102"/>
      </dsp:txXfrm>
    </dsp:sp>
    <dsp:sp modelId="{A09CDC33-C8C5-472F-9CFF-7B5E1E6B8FB5}">
      <dsp:nvSpPr>
        <dsp:cNvPr id="0" name=""/>
        <dsp:cNvSpPr/>
      </dsp:nvSpPr>
      <dsp:spPr>
        <a:xfrm>
          <a:off x="662939" y="0"/>
          <a:ext cx="1580997" cy="10241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kern="1200"/>
            <a:t>Resource planning led by CPUC setting out resource-rich areas and quantities</a:t>
          </a:r>
        </a:p>
      </dsp:txBody>
      <dsp:txXfrm>
        <a:off x="685436" y="22497"/>
        <a:ext cx="1061704" cy="723102"/>
      </dsp:txXfrm>
    </dsp:sp>
    <dsp:sp modelId="{D9F44AA8-3E60-410F-A32A-BF26A90D4711}">
      <dsp:nvSpPr>
        <dsp:cNvPr id="0" name=""/>
        <dsp:cNvSpPr/>
      </dsp:nvSpPr>
      <dsp:spPr>
        <a:xfrm>
          <a:off x="1325422" y="182422"/>
          <a:ext cx="1385773" cy="138577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t>Resource Planning</a:t>
          </a:r>
        </a:p>
      </dsp:txBody>
      <dsp:txXfrm>
        <a:off x="1731306" y="588306"/>
        <a:ext cx="979889" cy="979889"/>
      </dsp:txXfrm>
    </dsp:sp>
    <dsp:sp modelId="{D49CB18D-8FDF-4A9F-93B2-86B498B02E24}">
      <dsp:nvSpPr>
        <dsp:cNvPr id="0" name=""/>
        <dsp:cNvSpPr/>
      </dsp:nvSpPr>
      <dsp:spPr>
        <a:xfrm rot="5400000">
          <a:off x="2775204" y="182422"/>
          <a:ext cx="1385773" cy="1385773"/>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t>Transmission Planning</a:t>
          </a:r>
        </a:p>
      </dsp:txBody>
      <dsp:txXfrm rot="-5400000">
        <a:off x="2775204" y="588306"/>
        <a:ext cx="979889" cy="979889"/>
      </dsp:txXfrm>
    </dsp:sp>
    <dsp:sp modelId="{83419B42-8EA2-42C1-A6FB-113A8001A676}">
      <dsp:nvSpPr>
        <dsp:cNvPr id="0" name=""/>
        <dsp:cNvSpPr/>
      </dsp:nvSpPr>
      <dsp:spPr>
        <a:xfrm rot="10800000">
          <a:off x="2775204" y="1632204"/>
          <a:ext cx="1385773" cy="1385773"/>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t>Resource Procurement</a:t>
          </a:r>
        </a:p>
      </dsp:txBody>
      <dsp:txXfrm rot="10800000">
        <a:off x="2775204" y="1632204"/>
        <a:ext cx="979889" cy="979889"/>
      </dsp:txXfrm>
    </dsp:sp>
    <dsp:sp modelId="{D240A108-CC23-4AFB-AFB7-3CA58BC1F991}">
      <dsp:nvSpPr>
        <dsp:cNvPr id="0" name=""/>
        <dsp:cNvSpPr/>
      </dsp:nvSpPr>
      <dsp:spPr>
        <a:xfrm rot="16200000">
          <a:off x="1325422" y="1632204"/>
          <a:ext cx="1385773" cy="1385773"/>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t>Interconnection Process</a:t>
          </a:r>
        </a:p>
      </dsp:txBody>
      <dsp:txXfrm rot="5400000">
        <a:off x="1731306" y="1632204"/>
        <a:ext cx="979889" cy="979889"/>
      </dsp:txXfrm>
    </dsp:sp>
    <dsp:sp modelId="{0841305F-7361-49DB-BE99-3EAD8151417C}">
      <dsp:nvSpPr>
        <dsp:cNvPr id="0" name=""/>
        <dsp:cNvSpPr/>
      </dsp:nvSpPr>
      <dsp:spPr>
        <a:xfrm>
          <a:off x="2503970" y="1312164"/>
          <a:ext cx="478459" cy="41605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FA4A4-0613-439A-920F-D80638DCB581}">
      <dsp:nvSpPr>
        <dsp:cNvPr id="0" name=""/>
        <dsp:cNvSpPr/>
      </dsp:nvSpPr>
      <dsp:spPr>
        <a:xfrm rot="10800000">
          <a:off x="2503970" y="1472184"/>
          <a:ext cx="478459" cy="416052"/>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0.70429</cdr:x>
      <cdr:y>0.14673</cdr:y>
    </cdr:from>
    <cdr:to>
      <cdr:x>0.85836</cdr:x>
      <cdr:y>0.36682</cdr:y>
    </cdr:to>
    <cdr:sp macro="" textlink="">
      <cdr:nvSpPr>
        <cdr:cNvPr id="2" name="TextBox 1"/>
        <cdr:cNvSpPr txBox="1"/>
      </cdr:nvSpPr>
      <cdr:spPr>
        <a:xfrm xmlns:a="http://schemas.openxmlformats.org/drawingml/2006/main">
          <a:off x="4876800" y="609600"/>
          <a:ext cx="10668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50DB6BB2-093B-41D3-80AB-C56384B590B4}" type="datetimeFigureOut">
              <a:rPr lang="en-US"/>
              <a:pPr>
                <a:defRPr/>
              </a:pPr>
              <a:t>9/20/2024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631CFDFF-4183-4ACD-A50D-82202B02C120}" type="slidenum">
              <a:rPr lang="en-US" altLang="en-US"/>
              <a:pPr/>
              <a:t>‹#›</a:t>
            </a:fld>
            <a:endParaRPr lang="en-US" altLang="en-US" dirty="0"/>
          </a:p>
        </p:txBody>
      </p:sp>
    </p:spTree>
    <p:extLst>
      <p:ext uri="{BB962C8B-B14F-4D97-AF65-F5344CB8AC3E}">
        <p14:creationId xmlns:p14="http://schemas.microsoft.com/office/powerpoint/2010/main" val="889222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449105C9-BB34-48FE-BAF9-3AE514611FC0}" type="datetimeFigureOut">
              <a:rPr lang="en-US"/>
              <a:pPr>
                <a:defRPr/>
              </a:pPr>
              <a:t>9/20/2024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BBA16C7-CDC5-4224-A290-4C3986DA1597}" type="slidenum">
              <a:rPr lang="en-US" altLang="en-US"/>
              <a:pPr/>
              <a:t>‹#›</a:t>
            </a:fld>
            <a:endParaRPr lang="en-US" altLang="en-US" dirty="0"/>
          </a:p>
        </p:txBody>
      </p:sp>
    </p:spTree>
    <p:extLst>
      <p:ext uri="{BB962C8B-B14F-4D97-AF65-F5344CB8AC3E}">
        <p14:creationId xmlns:p14="http://schemas.microsoft.com/office/powerpoint/2010/main" val="237858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0F59CA6-182A-4FC7-95CE-41106CE7335C}" type="slidenum">
              <a:rPr lang="en-US" smtClean="0"/>
              <a:pPr>
                <a:defRPr/>
              </a:pPr>
              <a:t>1</a:t>
            </a:fld>
            <a:endParaRPr lang="en-US"/>
          </a:p>
        </p:txBody>
      </p:sp>
    </p:spTree>
    <p:extLst>
      <p:ext uri="{BB962C8B-B14F-4D97-AF65-F5344CB8AC3E}">
        <p14:creationId xmlns:p14="http://schemas.microsoft.com/office/powerpoint/2010/main" val="60180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t>The climate change goals </a:t>
            </a:r>
            <a:r>
              <a:rPr lang="en-US" sz="1400" b="1" dirty="0" smtClean="0"/>
              <a:t>continue to drive the </a:t>
            </a:r>
            <a:r>
              <a:rPr lang="en-US" sz="1400" b="1" dirty="0"/>
              <a:t>load forecasts that can be seen in this graph.  The CEC’s load forecasts are utilized by both the California Public Utilities Commissions integrated resource planning and the ISO’s transmission planning process as a part of the single forecast set, with the applicable weather event forecast used for the specific studies as indicated.</a:t>
            </a:r>
          </a:p>
          <a:p>
            <a:endParaRPr lang="en-US" sz="1400" b="1" dirty="0"/>
          </a:p>
          <a:p>
            <a:r>
              <a:rPr lang="en-US" sz="1400" b="1" dirty="0"/>
              <a:t>The ISO has utilized the CEC’s </a:t>
            </a:r>
            <a:r>
              <a:rPr lang="en-US" sz="1400" b="1" dirty="0" smtClean="0"/>
              <a:t>2022 </a:t>
            </a:r>
            <a:r>
              <a:rPr lang="en-US" sz="1400" b="1" dirty="0"/>
              <a:t>IEPR </a:t>
            </a:r>
            <a:r>
              <a:rPr lang="en-US" sz="1400" b="1" dirty="0" smtClean="0"/>
              <a:t>update forecast, </a:t>
            </a:r>
            <a:r>
              <a:rPr lang="en-US" sz="1400" b="1" dirty="0"/>
              <a:t>the </a:t>
            </a:r>
            <a:r>
              <a:rPr lang="en-US" sz="1400" b="1" dirty="0" smtClean="0"/>
              <a:t>top yellow line</a:t>
            </a:r>
            <a:r>
              <a:rPr lang="en-US" sz="1400" b="1" dirty="0"/>
              <a:t>, in the </a:t>
            </a:r>
            <a:r>
              <a:rPr lang="en-US" sz="1400" b="1" dirty="0" smtClean="0"/>
              <a:t>2023-2024 </a:t>
            </a:r>
            <a:r>
              <a:rPr lang="en-US" sz="1400" b="1" dirty="0"/>
              <a:t>transmission planning process.</a:t>
            </a:r>
          </a:p>
          <a:p>
            <a:endParaRPr lang="en-US" sz="1400" dirty="0"/>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4</a:t>
            </a:fld>
            <a:endParaRPr lang="en-US" altLang="en-US"/>
          </a:p>
        </p:txBody>
      </p:sp>
    </p:spTree>
    <p:extLst>
      <p:ext uri="{BB962C8B-B14F-4D97-AF65-F5344CB8AC3E}">
        <p14:creationId xmlns:p14="http://schemas.microsoft.com/office/powerpoint/2010/main" val="106645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I indicated earlier, the </a:t>
            </a:r>
            <a:r>
              <a:rPr lang="en-US" b="1" dirty="0" smtClean="0"/>
              <a:t>2023-2024 </a:t>
            </a:r>
            <a:r>
              <a:rPr lang="en-US" b="1" dirty="0"/>
              <a:t>Transmission Plan </a:t>
            </a:r>
            <a:r>
              <a:rPr lang="en-US" b="1" dirty="0" smtClean="0"/>
              <a:t>continues to the </a:t>
            </a:r>
            <a:r>
              <a:rPr lang="en-US" b="1" dirty="0"/>
              <a:t>zonal approach to plan the transmission for the resources identified in the portfolios to enable clear direction and prioritization in the resource interconnection and procurement process.</a:t>
            </a:r>
          </a:p>
          <a:p>
            <a:endParaRPr lang="en-US" b="1" dirty="0"/>
          </a:p>
          <a:p>
            <a:r>
              <a:rPr lang="en-US" b="1" dirty="0"/>
              <a:t>The diagram on the left is from the </a:t>
            </a:r>
            <a:r>
              <a:rPr lang="en-US" b="1" dirty="0" smtClean="0"/>
              <a:t>May 2022 ISO </a:t>
            </a:r>
            <a:r>
              <a:rPr lang="en-US" b="1" dirty="0"/>
              <a:t>20-Year Transmission </a:t>
            </a:r>
            <a:r>
              <a:rPr lang="en-US" b="1" dirty="0" smtClean="0"/>
              <a:t>Outlook which we are in the process of updating this year.</a:t>
            </a:r>
          </a:p>
          <a:p>
            <a:endParaRPr lang="en-US" b="1" dirty="0"/>
          </a:p>
          <a:p>
            <a:r>
              <a:rPr lang="en-US" b="1" dirty="0"/>
              <a:t>The diagram on the right identifies the interconnection zones with the capacity of resources in the portfolios for each of zones that the ISO is planning the transmission system to reliably interconnect the resources and be deliverable to loads in the ISO grid.</a:t>
            </a:r>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5</a:t>
            </a:fld>
            <a:endParaRPr lang="en-US" altLang="en-US"/>
          </a:p>
        </p:txBody>
      </p:sp>
    </p:spTree>
    <p:extLst>
      <p:ext uri="{BB962C8B-B14F-4D97-AF65-F5344CB8AC3E}">
        <p14:creationId xmlns:p14="http://schemas.microsoft.com/office/powerpoint/2010/main" val="2684249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climate changes goals and </a:t>
            </a:r>
            <a:r>
              <a:rPr lang="en-US" b="1" dirty="0" smtClean="0"/>
              <a:t>load </a:t>
            </a:r>
            <a:r>
              <a:rPr lang="en-US" b="1" dirty="0"/>
              <a:t>forecasts has also lead to unpreceded resource needs.</a:t>
            </a:r>
          </a:p>
          <a:p>
            <a:endParaRPr lang="en-US" b="1" dirty="0"/>
          </a:p>
          <a:p>
            <a:r>
              <a:rPr lang="en-US" b="1" dirty="0"/>
              <a:t>The base portfolio for this year’s planning cycle has about </a:t>
            </a:r>
            <a:r>
              <a:rPr lang="en-US" b="1" dirty="0" smtClean="0"/>
              <a:t>85 </a:t>
            </a:r>
            <a:r>
              <a:rPr lang="en-US" b="1" dirty="0"/>
              <a:t>GW of </a:t>
            </a:r>
            <a:r>
              <a:rPr lang="en-US" b="1" dirty="0" smtClean="0"/>
              <a:t>new renewable resources by 2035.</a:t>
            </a:r>
            <a:endParaRPr lang="en-US" b="1" dirty="0"/>
          </a:p>
          <a:p>
            <a:endParaRPr lang="en-US" b="1" dirty="0"/>
          </a:p>
          <a:p>
            <a:r>
              <a:rPr lang="en-US" b="1" dirty="0" smtClean="0"/>
              <a:t>The center bar chart represents the resource portfolio from the May 2022 20-Year Transmission Outlook for the year 2040 while the last bar indicates the portfolio being assessed for the update of the 20-Year Transmission Outlook in the year 2045 that is currently under development.</a:t>
            </a:r>
            <a:endParaRPr lang="en-US" b="1" dirty="0"/>
          </a:p>
          <a:p>
            <a:endParaRPr lang="en-US" b="1" dirty="0"/>
          </a:p>
          <a:p>
            <a:r>
              <a:rPr lang="en-US" b="1" dirty="0"/>
              <a:t>This puts the resources in the portfolios we are planning the transmission system to on the trajectory to meet the states goals as reflected in the ISO 20-Year Transmission Outlook</a:t>
            </a:r>
          </a:p>
          <a:p>
            <a:endParaRPr lang="en-US" dirty="0"/>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6</a:t>
            </a:fld>
            <a:endParaRPr lang="en-US" altLang="en-US"/>
          </a:p>
        </p:txBody>
      </p:sp>
    </p:spTree>
    <p:extLst>
      <p:ext uri="{BB962C8B-B14F-4D97-AF65-F5344CB8AC3E}">
        <p14:creationId xmlns:p14="http://schemas.microsoft.com/office/powerpoint/2010/main" val="219631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A16C7-CDC5-4224-A290-4C3986DA1597}" type="slidenum">
              <a:rPr lang="en-US" altLang="en-US" smtClean="0"/>
              <a:pPr/>
              <a:t>8</a:t>
            </a:fld>
            <a:endParaRPr lang="en-US" altLang="en-US" dirty="0"/>
          </a:p>
        </p:txBody>
      </p:sp>
    </p:spTree>
    <p:extLst>
      <p:ext uri="{BB962C8B-B14F-4D97-AF65-F5344CB8AC3E}">
        <p14:creationId xmlns:p14="http://schemas.microsoft.com/office/powerpoint/2010/main" val="2359294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536192"/>
          </a:xfrm>
          <a:prstGeom prst="rect">
            <a:avLst/>
          </a:prstGeom>
        </p:spPr>
      </p:pic>
      <p:sp>
        <p:nvSpPr>
          <p:cNvPr id="2" name="Title 1"/>
          <p:cNvSpPr>
            <a:spLocks noGrp="1"/>
          </p:cNvSpPr>
          <p:nvPr>
            <p:ph type="ctrTitle"/>
          </p:nvPr>
        </p:nvSpPr>
        <p:spPr>
          <a:xfrm>
            <a:off x="685800" y="2286000"/>
            <a:ext cx="7772400" cy="993775"/>
          </a:xfrm>
          <a:prstGeom prst="rect">
            <a:avLst/>
          </a:prstGeom>
        </p:spPr>
        <p:txBody>
          <a:bodyPr/>
          <a:lstStyle>
            <a:lvl1pPr algn="l">
              <a:defRPr sz="3600" baseline="0">
                <a:solidFill>
                  <a:srgbClr val="4F758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52800"/>
            <a:ext cx="7772400" cy="2209800"/>
          </a:xfrm>
          <a:prstGeom prst="rect">
            <a:avLst/>
          </a:prstGeom>
        </p:spPr>
        <p:txBody>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25312"/>
            <a:ext cx="9144000" cy="935736"/>
          </a:xfrm>
          <a:prstGeom prst="rect">
            <a:avLst/>
          </a:prstGeom>
        </p:spPr>
      </p:pic>
      <p:sp>
        <p:nvSpPr>
          <p:cNvPr id="8" name="TextBox 1"/>
          <p:cNvSpPr txBox="1">
            <a:spLocks noChangeArrowheads="1"/>
          </p:cNvSpPr>
          <p:nvPr userDrawn="1"/>
        </p:nvSpPr>
        <p:spPr bwMode="auto">
          <a:xfrm>
            <a:off x="2895600" y="6553200"/>
            <a:ext cx="3352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dirty="0" smtClean="0">
                <a:solidFill>
                  <a:schemeClr val="bg1"/>
                </a:solidFill>
              </a:rPr>
              <a:t>California ISO - Public</a:t>
            </a:r>
            <a:endParaRPr lang="en-US" sz="900" b="1" kern="1200" dirty="0">
              <a:solidFill>
                <a:schemeClr val="bg1"/>
              </a:solidFill>
              <a:effectLst/>
              <a:latin typeface="Arial" panose="020B0604020202020204" pitchFamily="34" charset="0"/>
              <a:ea typeface="+mn-ea"/>
              <a:cs typeface="+mn-cs"/>
            </a:endParaRPr>
          </a:p>
        </p:txBody>
      </p:sp>
    </p:spTree>
    <p:extLst>
      <p:ext uri="{BB962C8B-B14F-4D97-AF65-F5344CB8AC3E}">
        <p14:creationId xmlns:p14="http://schemas.microsoft.com/office/powerpoint/2010/main" val="9866857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963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2600">
                <a:solidFill>
                  <a:srgbClr val="4F758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34340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r>
              <a:rPr lang="en-US" altLang="en-US" dirty="0"/>
              <a:t>Page </a:t>
            </a:r>
            <a:fld id="{E188C49E-526C-4CA2-87C2-E99663D5313E}" type="slidenum">
              <a:rPr lang="en-US" altLang="en-US"/>
              <a:pPr/>
              <a:t>‹#›</a:t>
            </a:fld>
            <a:endParaRPr lang="en-US" altLang="en-US" dirty="0"/>
          </a:p>
        </p:txBody>
      </p:sp>
    </p:spTree>
    <p:extLst>
      <p:ext uri="{BB962C8B-B14F-4D97-AF65-F5344CB8AC3E}">
        <p14:creationId xmlns:p14="http://schemas.microsoft.com/office/powerpoint/2010/main" val="82604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4F758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9336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419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8587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08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4F758B"/>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3101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75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4F758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74923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93546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083808"/>
            <a:ext cx="9144000" cy="774192"/>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368808"/>
          </a:xfrm>
          <a:prstGeom prst="rect">
            <a:avLst/>
          </a:prstGeom>
        </p:spPr>
      </p:pic>
      <p:sp>
        <p:nvSpPr>
          <p:cNvPr id="9" name="Slide Number Placeholder 5"/>
          <p:cNvSpPr>
            <a:spLocks noGrp="1"/>
          </p:cNvSpPr>
          <p:nvPr>
            <p:ph type="sldNum" sz="quarter" idx="4"/>
          </p:nvPr>
        </p:nvSpPr>
        <p:spPr>
          <a:xfrm>
            <a:off x="6553200" y="6120928"/>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a:solidFill>
                  <a:srgbClr val="686868"/>
                </a:solidFill>
              </a:defRPr>
            </a:lvl1pPr>
          </a:lstStyle>
          <a:p>
            <a:r>
              <a:rPr lang="en-US" altLang="en-US" dirty="0"/>
              <a:t>Page </a:t>
            </a:r>
            <a:fld id="{08221C61-D8E7-408F-9FD3-E2914F976291}" type="slidenum">
              <a:rPr lang="en-US" altLang="en-US"/>
              <a:pPr/>
              <a:t>‹#›</a:t>
            </a:fld>
            <a:endParaRPr lang="en-US" altLang="en-US" dirty="0"/>
          </a:p>
        </p:txBody>
      </p:sp>
      <p:sp>
        <p:nvSpPr>
          <p:cNvPr id="5" name="TextBox 1"/>
          <p:cNvSpPr txBox="1">
            <a:spLocks noChangeArrowheads="1"/>
          </p:cNvSpPr>
          <p:nvPr userDrawn="1"/>
        </p:nvSpPr>
        <p:spPr bwMode="auto">
          <a:xfrm>
            <a:off x="2895600" y="6496023"/>
            <a:ext cx="33528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900" b="1" dirty="0" smtClean="0">
                <a:solidFill>
                  <a:schemeClr val="bg1"/>
                </a:solidFill>
              </a:rPr>
              <a:t>California ISO - Public</a:t>
            </a:r>
            <a:endParaRPr lang="en-US" sz="900" b="1" kern="1200" dirty="0">
              <a:solidFill>
                <a:schemeClr val="bg1"/>
              </a:solidFill>
              <a:effectLst/>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4635" r:id="rId1"/>
    <p:sldLayoutId id="2147484634"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xfrm>
            <a:off x="609600" y="2233398"/>
            <a:ext cx="7772400" cy="99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Transmission Planning and Interconnection</a:t>
            </a:r>
          </a:p>
        </p:txBody>
      </p:sp>
      <p:sp>
        <p:nvSpPr>
          <p:cNvPr id="3" name="Subtitle 2"/>
          <p:cNvSpPr>
            <a:spLocks noGrp="1"/>
          </p:cNvSpPr>
          <p:nvPr>
            <p:ph type="subTitle" idx="1"/>
          </p:nvPr>
        </p:nvSpPr>
        <p:spPr>
          <a:xfrm>
            <a:off x="609600" y="3200400"/>
            <a:ext cx="7772400" cy="2209800"/>
          </a:xfrm>
        </p:spPr>
        <p:txBody>
          <a:bodyPr/>
          <a:lstStyle/>
          <a:p>
            <a:pPr>
              <a:defRPr/>
            </a:pPr>
            <a:endParaRPr lang="en-US" dirty="0" smtClean="0"/>
          </a:p>
          <a:p>
            <a:pPr>
              <a:defRPr/>
            </a:pPr>
            <a:endParaRPr lang="en-US" dirty="0"/>
          </a:p>
          <a:p>
            <a:pPr>
              <a:defRPr/>
            </a:pPr>
            <a:endParaRPr lang="en-US" dirty="0" smtClean="0"/>
          </a:p>
          <a:p>
            <a:pPr>
              <a:defRPr/>
            </a:pPr>
            <a:endParaRPr lang="en-US" dirty="0" smtClean="0"/>
          </a:p>
          <a:p>
            <a:pPr>
              <a:defRPr/>
            </a:pPr>
            <a:r>
              <a:rPr lang="en-US" dirty="0" smtClean="0"/>
              <a:t>Independent Energy Producers Annual Meeting</a:t>
            </a:r>
            <a:endParaRPr lang="en-US" dirty="0"/>
          </a:p>
          <a:p>
            <a:pPr>
              <a:defRPr/>
            </a:pPr>
            <a:r>
              <a:rPr lang="en-US" dirty="0" smtClean="0"/>
              <a:t>September </a:t>
            </a:r>
            <a:r>
              <a:rPr lang="en-US" dirty="0" smtClean="0"/>
              <a:t>24</a:t>
            </a:r>
            <a:r>
              <a:rPr lang="en-US" dirty="0" smtClean="0"/>
              <a:t>, </a:t>
            </a:r>
            <a:r>
              <a:rPr lang="en-US" dirty="0" smtClean="0"/>
              <a:t>2024</a:t>
            </a:r>
          </a:p>
        </p:txBody>
      </p:sp>
    </p:spTree>
    <p:custDataLst>
      <p:tags r:id="rId1"/>
    </p:custDataLst>
    <p:extLst>
      <p:ext uri="{BB962C8B-B14F-4D97-AF65-F5344CB8AC3E}">
        <p14:creationId xmlns:p14="http://schemas.microsoft.com/office/powerpoint/2010/main" val="2811738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24" y="304800"/>
            <a:ext cx="8229600" cy="1143000"/>
          </a:xfrm>
        </p:spPr>
        <p:txBody>
          <a:bodyPr/>
          <a:lstStyle/>
          <a:p>
            <a:r>
              <a:rPr lang="en-US" sz="2800" dirty="0" smtClean="0"/>
              <a:t>Score </a:t>
            </a:r>
            <a:r>
              <a:rPr lang="en-US" sz="2800" dirty="0"/>
              <a:t>projects based on the </a:t>
            </a:r>
            <a:r>
              <a:rPr lang="en-US" sz="2800" dirty="0" smtClean="0"/>
              <a:t>interconnection customers’ self-assessment </a:t>
            </a:r>
            <a:r>
              <a:rPr lang="en-US" sz="2800" dirty="0"/>
              <a:t>and </a:t>
            </a:r>
            <a:r>
              <a:rPr lang="en-US" sz="2800" dirty="0" smtClean="0"/>
              <a:t>load-serving entity selections</a:t>
            </a:r>
            <a:endParaRPr lang="en-US" dirty="0"/>
          </a:p>
        </p:txBody>
      </p:sp>
      <p:sp>
        <p:nvSpPr>
          <p:cNvPr id="3" name="Content Placeholder 2"/>
          <p:cNvSpPr>
            <a:spLocks noGrp="1"/>
          </p:cNvSpPr>
          <p:nvPr>
            <p:ph idx="1"/>
          </p:nvPr>
        </p:nvSpPr>
        <p:spPr>
          <a:xfrm>
            <a:off x="400544" y="1524000"/>
            <a:ext cx="8448907" cy="5029200"/>
          </a:xfrm>
        </p:spPr>
        <p:txBody>
          <a:bodyPr/>
          <a:lstStyle/>
          <a:p>
            <a:pPr eaLnBrk="0" hangingPunct="0">
              <a:spcBef>
                <a:spcPct val="0"/>
              </a:spcBef>
              <a:spcAft>
                <a:spcPts val="600"/>
              </a:spcAft>
            </a:pPr>
            <a:r>
              <a:rPr lang="en-US" sz="2000" dirty="0">
                <a:solidFill>
                  <a:srgbClr val="FF0000"/>
                </a:solidFill>
              </a:rPr>
              <a:t>Commercial </a:t>
            </a:r>
            <a:r>
              <a:rPr lang="en-US" sz="2000" dirty="0" smtClean="0">
                <a:solidFill>
                  <a:srgbClr val="FF0000"/>
                </a:solidFill>
              </a:rPr>
              <a:t>interest (</a:t>
            </a:r>
            <a:r>
              <a:rPr lang="en-US" sz="2000" dirty="0">
                <a:solidFill>
                  <a:srgbClr val="FF0000"/>
                </a:solidFill>
              </a:rPr>
              <a:t>30</a:t>
            </a:r>
            <a:r>
              <a:rPr lang="en-US" sz="2000" dirty="0" smtClean="0">
                <a:solidFill>
                  <a:srgbClr val="FF0000"/>
                </a:solidFill>
              </a:rPr>
              <a:t>%): </a:t>
            </a:r>
            <a:r>
              <a:rPr lang="en-US" sz="2000" dirty="0" smtClean="0"/>
              <a:t>Incorporate </a:t>
            </a:r>
            <a:r>
              <a:rPr lang="en-US" sz="2000" dirty="0"/>
              <a:t>LSE and offtaker interest early to ensure the most commercially ready projects advance to the study process </a:t>
            </a:r>
            <a:endParaRPr lang="en-US" sz="2000" dirty="0" smtClean="0"/>
          </a:p>
          <a:p>
            <a:pPr lvl="1" eaLnBrk="0" hangingPunct="0">
              <a:spcBef>
                <a:spcPct val="0"/>
              </a:spcBef>
              <a:spcAft>
                <a:spcPts val="600"/>
              </a:spcAft>
            </a:pPr>
            <a:r>
              <a:rPr lang="en-US" sz="2000" dirty="0" smtClean="0"/>
              <a:t>LSE </a:t>
            </a:r>
            <a:r>
              <a:rPr lang="en-US" sz="2000" dirty="0"/>
              <a:t>allocation process (0 to 100 </a:t>
            </a:r>
            <a:r>
              <a:rPr lang="en-US" sz="2000" dirty="0" smtClean="0"/>
              <a:t>points</a:t>
            </a:r>
            <a:r>
              <a:rPr lang="en-US" sz="2000" dirty="0"/>
              <a:t>, based on percentage of capacity of the project awarded by LSEs)</a:t>
            </a:r>
          </a:p>
          <a:p>
            <a:pPr lvl="1" eaLnBrk="0" hangingPunct="0">
              <a:spcBef>
                <a:spcPct val="0"/>
              </a:spcBef>
              <a:spcAft>
                <a:spcPts val="600"/>
              </a:spcAft>
            </a:pPr>
            <a:r>
              <a:rPr lang="en-US" sz="2000" dirty="0"/>
              <a:t>Non-LSE interest (0 or 25 </a:t>
            </a:r>
            <a:r>
              <a:rPr lang="en-US" sz="2000" dirty="0" smtClean="0"/>
              <a:t>points</a:t>
            </a:r>
            <a:r>
              <a:rPr lang="en-US" sz="2000" dirty="0"/>
              <a:t>)</a:t>
            </a:r>
          </a:p>
          <a:p>
            <a:pPr eaLnBrk="0" hangingPunct="0">
              <a:spcBef>
                <a:spcPct val="0"/>
              </a:spcBef>
              <a:spcAft>
                <a:spcPts val="600"/>
              </a:spcAft>
            </a:pPr>
            <a:r>
              <a:rPr lang="en-US" sz="2000" dirty="0"/>
              <a:t>Project </a:t>
            </a:r>
            <a:r>
              <a:rPr lang="en-US" sz="2000" dirty="0" smtClean="0"/>
              <a:t>Viability (</a:t>
            </a:r>
            <a:r>
              <a:rPr lang="en-US" sz="2000" dirty="0"/>
              <a:t>35</a:t>
            </a:r>
            <a:r>
              <a:rPr lang="en-US" sz="2000" dirty="0" smtClean="0"/>
              <a:t>%)</a:t>
            </a:r>
          </a:p>
          <a:p>
            <a:pPr lvl="1" eaLnBrk="0" hangingPunct="0">
              <a:spcBef>
                <a:spcPct val="0"/>
              </a:spcBef>
              <a:spcAft>
                <a:spcPts val="600"/>
              </a:spcAft>
            </a:pPr>
            <a:r>
              <a:rPr lang="en-US" sz="2000" dirty="0" smtClean="0"/>
              <a:t>Completeness </a:t>
            </a:r>
            <a:r>
              <a:rPr lang="en-US" sz="2000" dirty="0"/>
              <a:t>of an engineering design plan </a:t>
            </a:r>
            <a:r>
              <a:rPr lang="en-US" sz="2000" dirty="0" smtClean="0"/>
              <a:t>(0-50 points)</a:t>
            </a:r>
          </a:p>
          <a:p>
            <a:pPr lvl="1" eaLnBrk="0" hangingPunct="0">
              <a:spcBef>
                <a:spcPct val="0"/>
              </a:spcBef>
              <a:spcAft>
                <a:spcPts val="600"/>
              </a:spcAft>
            </a:pPr>
            <a:r>
              <a:rPr lang="en-US" sz="2000" dirty="0"/>
              <a:t>E</a:t>
            </a:r>
            <a:r>
              <a:rPr lang="en-US" sz="2000" dirty="0" smtClean="0"/>
              <a:t>xpansions </a:t>
            </a:r>
            <a:r>
              <a:rPr lang="en-US" sz="2000" dirty="0"/>
              <a:t>of facilities under construction or in operation </a:t>
            </a:r>
            <a:r>
              <a:rPr lang="en-US" sz="2000" dirty="0" smtClean="0"/>
              <a:t>(10, 20, or 50 points)</a:t>
            </a:r>
          </a:p>
          <a:p>
            <a:pPr eaLnBrk="0" hangingPunct="0">
              <a:spcBef>
                <a:spcPct val="0"/>
              </a:spcBef>
              <a:spcAft>
                <a:spcPts val="600"/>
              </a:spcAft>
            </a:pPr>
            <a:r>
              <a:rPr lang="en-US" sz="2000" dirty="0"/>
              <a:t>System </a:t>
            </a:r>
            <a:r>
              <a:rPr lang="en-US" sz="2000" dirty="0" smtClean="0"/>
              <a:t>need (</a:t>
            </a:r>
            <a:r>
              <a:rPr lang="en-US" sz="2000" dirty="0"/>
              <a:t>35</a:t>
            </a:r>
            <a:r>
              <a:rPr lang="en-US" sz="2000" dirty="0" smtClean="0"/>
              <a:t>%)</a:t>
            </a:r>
          </a:p>
          <a:p>
            <a:pPr lvl="1" eaLnBrk="0" hangingPunct="0">
              <a:spcBef>
                <a:spcPct val="0"/>
              </a:spcBef>
              <a:spcAft>
                <a:spcPts val="600"/>
              </a:spcAft>
            </a:pPr>
            <a:r>
              <a:rPr lang="en-US" sz="2000" dirty="0" smtClean="0"/>
              <a:t>Projects </a:t>
            </a:r>
            <a:r>
              <a:rPr lang="en-US" sz="2000" dirty="0"/>
              <a:t>that can provide Local RA </a:t>
            </a:r>
            <a:r>
              <a:rPr lang="en-US" sz="2000" dirty="0" smtClean="0"/>
              <a:t>(50 points)</a:t>
            </a:r>
          </a:p>
          <a:p>
            <a:pPr lvl="1" eaLnBrk="0" hangingPunct="0">
              <a:spcBef>
                <a:spcPct val="0"/>
              </a:spcBef>
              <a:spcAft>
                <a:spcPts val="600"/>
              </a:spcAft>
            </a:pPr>
            <a:r>
              <a:rPr lang="en-US" sz="2000" dirty="0" smtClean="0"/>
              <a:t>Long </a:t>
            </a:r>
            <a:r>
              <a:rPr lang="en-US" sz="2000" dirty="0"/>
              <a:t>lead-time </a:t>
            </a:r>
            <a:r>
              <a:rPr lang="en-US" sz="2000" dirty="0" smtClean="0"/>
              <a:t>resources (100 points)</a:t>
            </a:r>
            <a:endParaRPr lang="en-US" sz="1800" dirty="0"/>
          </a:p>
          <a:p>
            <a:pPr lvl="1"/>
            <a:endParaRPr lang="en-US" sz="1800" dirty="0"/>
          </a:p>
          <a:p>
            <a:pPr lvl="1"/>
            <a:endParaRPr lang="en-US" sz="1800" dirty="0"/>
          </a:p>
          <a:p>
            <a:pPr marL="800100" lvl="1" indent="-342900">
              <a:buFont typeface="+mj-lt"/>
              <a:buAutoNum type="arabicPeriod"/>
            </a:pPr>
            <a:endParaRPr lang="en-US" sz="1800" dirty="0"/>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r>
              <a:rPr lang="en-US" altLang="en-US" dirty="0"/>
              <a:t>Page </a:t>
            </a:r>
            <a:fld id="{E188C49E-526C-4CA2-87C2-E99663D5313E}" type="slidenum">
              <a:rPr lang="en-US" altLang="en-US" smtClean="0"/>
              <a:pPr/>
              <a:t>10</a:t>
            </a:fld>
            <a:endParaRPr lang="en-US" altLang="en-US" dirty="0"/>
          </a:p>
        </p:txBody>
      </p:sp>
    </p:spTree>
    <p:extLst>
      <p:ext uri="{BB962C8B-B14F-4D97-AF65-F5344CB8AC3E}">
        <p14:creationId xmlns:p14="http://schemas.microsoft.com/office/powerpoint/2010/main" val="3676836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Transformative change is critical to adapting to increased demand and competition for new generation</a:t>
            </a:r>
            <a:br>
              <a:rPr lang="en-US" dirty="0"/>
            </a:br>
            <a:endParaRPr lang="en-US" dirty="0"/>
          </a:p>
        </p:txBody>
      </p:sp>
      <p:sp>
        <p:nvSpPr>
          <p:cNvPr id="3" name="Content Placeholder 2"/>
          <p:cNvSpPr>
            <a:spLocks noGrp="1"/>
          </p:cNvSpPr>
          <p:nvPr>
            <p:ph idx="1"/>
          </p:nvPr>
        </p:nvSpPr>
        <p:spPr>
          <a:xfrm>
            <a:off x="457200" y="1371600"/>
            <a:ext cx="8229600" cy="4343400"/>
          </a:xfrm>
        </p:spPr>
        <p:txBody>
          <a:bodyPr/>
          <a:lstStyle/>
          <a:p>
            <a:r>
              <a:rPr lang="en-US" dirty="0" smtClean="0"/>
              <a:t>The ISO prioritizes alignment with </a:t>
            </a:r>
            <a:endParaRPr lang="en-US" dirty="0"/>
          </a:p>
          <a:p>
            <a:pPr lvl="1"/>
            <a:r>
              <a:rPr lang="en-US" dirty="0" smtClean="0"/>
              <a:t>state </a:t>
            </a:r>
            <a:r>
              <a:rPr lang="en-US" dirty="0"/>
              <a:t>and local resource </a:t>
            </a:r>
            <a:r>
              <a:rPr lang="en-US" dirty="0" smtClean="0"/>
              <a:t>plans</a:t>
            </a:r>
            <a:endParaRPr lang="en-US" dirty="0"/>
          </a:p>
          <a:p>
            <a:pPr lvl="1"/>
            <a:r>
              <a:rPr lang="en-US" dirty="0"/>
              <a:t>transmission </a:t>
            </a:r>
            <a:r>
              <a:rPr lang="en-US" dirty="0" smtClean="0"/>
              <a:t>availability</a:t>
            </a:r>
            <a:endParaRPr lang="en-US" dirty="0"/>
          </a:p>
          <a:p>
            <a:pPr lvl="1"/>
            <a:r>
              <a:rPr lang="en-US" dirty="0"/>
              <a:t>procurement </a:t>
            </a:r>
            <a:r>
              <a:rPr lang="en-US" dirty="0" smtClean="0"/>
              <a:t>needs and interests</a:t>
            </a:r>
            <a:endParaRPr lang="en-US" dirty="0"/>
          </a:p>
          <a:p>
            <a:r>
              <a:rPr lang="en-US" dirty="0" smtClean="0"/>
              <a:t>Projects will need to compete for the right to be studied. </a:t>
            </a:r>
          </a:p>
          <a:p>
            <a:r>
              <a:rPr lang="en-US" dirty="0" smtClean="0"/>
              <a:t>Action is critical to address lengthening interconnection delays.</a:t>
            </a:r>
          </a:p>
          <a:p>
            <a:r>
              <a:rPr lang="en-US" dirty="0" smtClean="0"/>
              <a:t>Continued coordination with the CEC and CPUC is both unique and critical.</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686868"/>
                </a:solidFill>
                <a:effectLst/>
                <a:uLnTx/>
                <a:uFillTx/>
                <a:latin typeface="Arial" panose="020B0604020202020204" pitchFamily="34" charset="0"/>
                <a:ea typeface="+mn-ea"/>
                <a:cs typeface="+mn-cs"/>
              </a:rPr>
              <a:t>Page </a:t>
            </a:r>
            <a:fld id="{E188C49E-526C-4CA2-87C2-E99663D5313E}" type="slidenum">
              <a:rPr kumimoji="0" lang="en-US" altLang="en-US" sz="1000" b="0" i="0" u="none" strike="noStrike" kern="1200" cap="none" spc="0" normalizeH="0" baseline="0" noProof="0" smtClean="0">
                <a:ln>
                  <a:noFill/>
                </a:ln>
                <a:solidFill>
                  <a:srgbClr val="686868"/>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000" b="0" i="0" u="none" strike="noStrike" kern="1200" cap="none" spc="0" normalizeH="0" baseline="0" noProof="0" dirty="0">
              <a:ln>
                <a:noFill/>
              </a:ln>
              <a:solidFill>
                <a:srgbClr val="68686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5197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r>
              <a:rPr lang="en-US" dirty="0" smtClean="0"/>
              <a:t>The ISO leads the transmission planning process for our footprint, coordinated with load forecasts from the CEC and resource planning from the CPUC</a:t>
            </a:r>
            <a:endParaRPr lang="en-US" dirty="0"/>
          </a:p>
        </p:txBody>
      </p:sp>
      <p:sp>
        <p:nvSpPr>
          <p:cNvPr id="4" name="Slide Number Placeholder 3"/>
          <p:cNvSpPr>
            <a:spLocks noGrp="1"/>
          </p:cNvSpPr>
          <p:nvPr>
            <p:ph type="sldNum" sz="quarter" idx="10"/>
          </p:nvPr>
        </p:nvSpPr>
        <p:spPr/>
        <p:txBody>
          <a:bodyPr/>
          <a:lstStyle/>
          <a:p>
            <a:r>
              <a:rPr lang="en-US" altLang="en-US" dirty="0" smtClean="0"/>
              <a:t>Page </a:t>
            </a:r>
            <a:fld id="{E188C49E-526C-4CA2-87C2-E99663D5313E}" type="slidenum">
              <a:rPr lang="en-US" altLang="en-US" smtClean="0"/>
              <a:pPr/>
              <a:t>2</a:t>
            </a:fld>
            <a:endParaRPr lang="en-US" altLang="en-US" dirty="0"/>
          </a:p>
        </p:txBody>
      </p:sp>
      <p:pic>
        <p:nvPicPr>
          <p:cNvPr id="5" name="Picture 4"/>
          <p:cNvPicPr>
            <a:picLocks noChangeAspect="1"/>
          </p:cNvPicPr>
          <p:nvPr/>
        </p:nvPicPr>
        <p:blipFill>
          <a:blip r:embed="rId2"/>
          <a:stretch>
            <a:fillRect/>
          </a:stretch>
        </p:blipFill>
        <p:spPr>
          <a:xfrm rot="20340000">
            <a:off x="398938" y="1921054"/>
            <a:ext cx="1237634" cy="1605271"/>
          </a:xfrm>
          <a:prstGeom prst="rect">
            <a:avLst/>
          </a:prstGeom>
          <a:ln>
            <a:solidFill>
              <a:schemeClr val="accent1">
                <a:shade val="95000"/>
                <a:satMod val="105000"/>
              </a:schemeClr>
            </a:solidFill>
          </a:ln>
        </p:spPr>
      </p:pic>
      <p:pic>
        <p:nvPicPr>
          <p:cNvPr id="6" name="Picture 5"/>
          <p:cNvPicPr>
            <a:picLocks noChangeAspect="1"/>
          </p:cNvPicPr>
          <p:nvPr/>
        </p:nvPicPr>
        <p:blipFill>
          <a:blip r:embed="rId3"/>
          <a:stretch>
            <a:fillRect/>
          </a:stretch>
        </p:blipFill>
        <p:spPr>
          <a:xfrm rot="20322488">
            <a:off x="404868" y="4358271"/>
            <a:ext cx="1230925" cy="1593557"/>
          </a:xfrm>
          <a:prstGeom prst="rect">
            <a:avLst/>
          </a:prstGeom>
          <a:ln>
            <a:solidFill>
              <a:schemeClr val="accent1">
                <a:shade val="95000"/>
                <a:satMod val="105000"/>
              </a:schemeClr>
            </a:solidFill>
          </a:ln>
        </p:spPr>
      </p:pic>
      <p:sp>
        <p:nvSpPr>
          <p:cNvPr id="3" name="Content Placeholder 2"/>
          <p:cNvSpPr>
            <a:spLocks noGrp="1"/>
          </p:cNvSpPr>
          <p:nvPr>
            <p:ph idx="1"/>
          </p:nvPr>
        </p:nvSpPr>
        <p:spPr>
          <a:xfrm>
            <a:off x="1524000" y="1676400"/>
            <a:ext cx="7467600" cy="5334000"/>
          </a:xfrm>
        </p:spPr>
        <p:txBody>
          <a:bodyPr>
            <a:normAutofit/>
          </a:bodyPr>
          <a:lstStyle/>
          <a:p>
            <a:r>
              <a:rPr lang="en-US" sz="1600" dirty="0" smtClean="0"/>
              <a:t>Annual 10-Year transmission plan is the formal approval document for expansion planning in our footprint</a:t>
            </a:r>
          </a:p>
          <a:p>
            <a:pPr lvl="1"/>
            <a:r>
              <a:rPr lang="en-US" sz="1600" dirty="0" smtClean="0"/>
              <a:t>Ramped from 10 year average of $650 million per year to $3 billion in 2021-2022 plan, $8.1 billion in 2022-2023 plan and $6.1 billion in the 2023-2024 plan</a:t>
            </a:r>
          </a:p>
          <a:p>
            <a:pPr lvl="1"/>
            <a:r>
              <a:rPr lang="en-US" sz="1600" dirty="0" smtClean="0"/>
              <a:t>Responded to accelerating load growth and escalating renewable energy needs</a:t>
            </a:r>
          </a:p>
          <a:p>
            <a:pPr lvl="1"/>
            <a:r>
              <a:rPr lang="en-US" sz="1600" dirty="0" smtClean="0"/>
              <a:t>Focuses on most efficient and effective long term solutions – including Grid Enhancing Technologies and non-wires solutions</a:t>
            </a:r>
          </a:p>
          <a:p>
            <a:r>
              <a:rPr lang="en-US" sz="1600" dirty="0" smtClean="0"/>
              <a:t>20 Year Outlook assesses longer term needs</a:t>
            </a:r>
          </a:p>
          <a:p>
            <a:pPr lvl="1"/>
            <a:r>
              <a:rPr lang="en-US" sz="1600" dirty="0" smtClean="0"/>
              <a:t>First prepared in 2022, </a:t>
            </a:r>
            <a:r>
              <a:rPr lang="en-US" sz="1600" dirty="0" smtClean="0"/>
              <a:t>updated </a:t>
            </a:r>
            <a:r>
              <a:rPr lang="en-US" sz="1600" dirty="0" smtClean="0"/>
              <a:t>in 2024</a:t>
            </a:r>
          </a:p>
          <a:p>
            <a:pPr lvl="1"/>
            <a:r>
              <a:rPr lang="en-US" sz="1600" dirty="0" smtClean="0"/>
              <a:t>Establishes a longer term direction and strategy</a:t>
            </a:r>
          </a:p>
          <a:p>
            <a:pPr lvl="1"/>
            <a:r>
              <a:rPr lang="en-US" sz="1600" dirty="0" smtClean="0"/>
              <a:t>Provides context for nearer term decision</a:t>
            </a:r>
          </a:p>
          <a:p>
            <a:pPr lvl="1"/>
            <a:r>
              <a:rPr lang="en-US" sz="1600" dirty="0" smtClean="0"/>
              <a:t>Informs going-forward resource planning decisions </a:t>
            </a:r>
            <a:endParaRPr lang="en-US" sz="1600" dirty="0" smtClean="0"/>
          </a:p>
          <a:p>
            <a:r>
              <a:rPr lang="en-US" sz="1600" dirty="0" smtClean="0"/>
              <a:t>FERC Order No. 1920 will require changes and add new considerations to regional transmission planning.</a:t>
            </a:r>
            <a:endParaRPr lang="en-US" sz="1600" dirty="0" smtClean="0"/>
          </a:p>
        </p:txBody>
      </p:sp>
    </p:spTree>
    <p:extLst>
      <p:ext uri="{BB962C8B-B14F-4D97-AF65-F5344CB8AC3E}">
        <p14:creationId xmlns:p14="http://schemas.microsoft.com/office/powerpoint/2010/main" val="14775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16" y="381986"/>
            <a:ext cx="8534400" cy="1143000"/>
          </a:xfrm>
        </p:spPr>
        <p:txBody>
          <a:bodyPr/>
          <a:lstStyle/>
          <a:p>
            <a:r>
              <a:rPr lang="en-US" sz="2400" dirty="0" smtClean="0"/>
              <a:t>Transmission Planning and Generation Interconnection are two of four fundamental and interwoven processes:</a:t>
            </a:r>
            <a:endParaRPr lang="en-US" dirty="0"/>
          </a:p>
        </p:txBody>
      </p:sp>
      <p:sp>
        <p:nvSpPr>
          <p:cNvPr id="4" name="Slide Number Placeholder 3"/>
          <p:cNvSpPr>
            <a:spLocks noGrp="1"/>
          </p:cNvSpPr>
          <p:nvPr>
            <p:ph type="sldNum" sz="quarter" idx="10"/>
          </p:nvPr>
        </p:nvSpPr>
        <p:spPr/>
        <p:txBody>
          <a:bodyPr/>
          <a:lstStyle/>
          <a:p>
            <a:r>
              <a:rPr lang="en-US" altLang="en-US" dirty="0" smtClean="0"/>
              <a:t>Page </a:t>
            </a:r>
            <a:fld id="{E188C49E-526C-4CA2-87C2-E99663D5313E}" type="slidenum">
              <a:rPr lang="en-US" altLang="en-US" smtClean="0"/>
              <a:pPr/>
              <a:t>3</a:t>
            </a:fld>
            <a:endParaRPr lang="en-US" altLang="en-US" dirty="0"/>
          </a:p>
        </p:txBody>
      </p:sp>
      <p:graphicFrame>
        <p:nvGraphicFramePr>
          <p:cNvPr id="17" name="Diagram 16"/>
          <p:cNvGraphicFramePr/>
          <p:nvPr>
            <p:extLst>
              <p:ext uri="{D42A27DB-BD31-4B8C-83A1-F6EECF244321}">
                <p14:modId xmlns:p14="http://schemas.microsoft.com/office/powerpoint/2010/main" val="852479826"/>
              </p:ext>
            </p:extLst>
          </p:nvPr>
        </p:nvGraphicFramePr>
        <p:xfrm>
          <a:off x="-304800" y="1981200"/>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724400" y="1371600"/>
            <a:ext cx="4038600" cy="4339650"/>
          </a:xfrm>
          <a:prstGeom prst="rect">
            <a:avLst/>
          </a:prstGeom>
        </p:spPr>
        <p:txBody>
          <a:bodyPr wrap="square">
            <a:spAutoFit/>
          </a:bodyPr>
          <a:lstStyle/>
          <a:p>
            <a:pPr>
              <a:spcAft>
                <a:spcPts val="600"/>
              </a:spcAft>
            </a:pPr>
            <a:r>
              <a:rPr lang="en-US" sz="1600" dirty="0" smtClean="0"/>
              <a:t>The CPUC/CEC/ISO Memorandum of Understanding signed in December, 2022 sets the strategic direction for process improvements to:</a:t>
            </a:r>
          </a:p>
          <a:p>
            <a:pPr marL="285750" indent="-285750">
              <a:spcAft>
                <a:spcPts val="600"/>
              </a:spcAft>
              <a:buFont typeface="Arial" panose="020B0604020202020204" pitchFamily="34" charset="0"/>
              <a:buChar char="•"/>
            </a:pPr>
            <a:r>
              <a:rPr lang="en-US" sz="1600" dirty="0" smtClean="0"/>
              <a:t>Tighten </a:t>
            </a:r>
            <a:r>
              <a:rPr lang="en-US" sz="1600" dirty="0"/>
              <a:t>the linkage between planning, procurement direction, and the ISO interconnection process </a:t>
            </a:r>
            <a:r>
              <a:rPr lang="en-US" sz="1600" dirty="0" smtClean="0"/>
              <a:t>to </a:t>
            </a:r>
            <a:r>
              <a:rPr lang="en-US" sz="1600" dirty="0"/>
              <a:t>the greatest extent possible. </a:t>
            </a:r>
            <a:endParaRPr lang="en-US" sz="1600" dirty="0">
              <a:solidFill>
                <a:srgbClr val="FF0000"/>
              </a:solidFill>
            </a:endParaRPr>
          </a:p>
          <a:p>
            <a:pPr marL="285750" indent="-285750">
              <a:spcAft>
                <a:spcPts val="600"/>
              </a:spcAft>
              <a:buFont typeface="Arial" panose="020B0604020202020204" pitchFamily="34" charset="0"/>
              <a:buChar char="•"/>
            </a:pPr>
            <a:r>
              <a:rPr lang="en-US" sz="1600" dirty="0"/>
              <a:t>Create formal linkage between CEC SB 100/IEPR activities and the ISO and CPUC </a:t>
            </a:r>
            <a:r>
              <a:rPr lang="en-US" sz="1600" dirty="0" smtClean="0"/>
              <a:t>processes</a:t>
            </a:r>
            <a:endParaRPr lang="en-US" sz="1600" dirty="0">
              <a:solidFill>
                <a:srgbClr val="FF0000"/>
              </a:solidFill>
            </a:endParaRPr>
          </a:p>
          <a:p>
            <a:pPr marL="285750" indent="-285750">
              <a:spcAft>
                <a:spcPts val="600"/>
              </a:spcAft>
              <a:buFont typeface="Arial" panose="020B0604020202020204" pitchFamily="34" charset="0"/>
              <a:buChar char="•"/>
            </a:pPr>
            <a:r>
              <a:rPr lang="en-US" sz="1600" dirty="0" smtClean="0"/>
              <a:t>Reaffirm </a:t>
            </a:r>
            <a:r>
              <a:rPr lang="en-US" sz="1600" dirty="0"/>
              <a:t>the existing state agency and single forecast set coordination </a:t>
            </a:r>
          </a:p>
          <a:p>
            <a:pPr marL="285750" indent="-285750">
              <a:spcAft>
                <a:spcPts val="600"/>
              </a:spcAft>
              <a:buFont typeface="Arial" panose="020B0604020202020204" pitchFamily="34" charset="0"/>
              <a:buChar char="•"/>
            </a:pPr>
            <a:r>
              <a:rPr lang="en-US" sz="1600" dirty="0" smtClean="0"/>
              <a:t>Update </a:t>
            </a:r>
            <a:r>
              <a:rPr lang="en-US" sz="1600" dirty="0"/>
              <a:t>references to current processes and </a:t>
            </a:r>
            <a:r>
              <a:rPr lang="en-US" sz="1600" dirty="0" smtClean="0"/>
              <a:t>set </a:t>
            </a:r>
            <a:r>
              <a:rPr lang="en-US" sz="1600" dirty="0"/>
              <a:t>direction to updating process documentation</a:t>
            </a:r>
          </a:p>
        </p:txBody>
      </p:sp>
    </p:spTree>
    <p:extLst>
      <p:ext uri="{BB962C8B-B14F-4D97-AF65-F5344CB8AC3E}">
        <p14:creationId xmlns:p14="http://schemas.microsoft.com/office/powerpoint/2010/main" val="588459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10" y="381000"/>
            <a:ext cx="8610600" cy="859227"/>
          </a:xfrm>
        </p:spPr>
        <p:txBody>
          <a:bodyPr/>
          <a:lstStyle/>
          <a:p>
            <a:r>
              <a:rPr lang="en-US" sz="2600" dirty="0"/>
              <a:t>California’s climate change goals are driving escalating load </a:t>
            </a:r>
            <a:r>
              <a:rPr lang="en-US" sz="2600" dirty="0" smtClean="0"/>
              <a:t>forecasts</a:t>
            </a:r>
            <a:endParaRPr lang="en-US" sz="2600" dirty="0"/>
          </a:p>
        </p:txBody>
      </p:sp>
      <p:sp>
        <p:nvSpPr>
          <p:cNvPr id="6" name="Content Placeholder 2"/>
          <p:cNvSpPr txBox="1">
            <a:spLocks/>
          </p:cNvSpPr>
          <p:nvPr/>
        </p:nvSpPr>
        <p:spPr>
          <a:xfrm>
            <a:off x="565910" y="1551178"/>
            <a:ext cx="8229600" cy="1622044"/>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CEC’s load forecast is used in both the CPUC’s Integrated Resource Planning process and the ISO’s transmission planning process. </a:t>
            </a:r>
            <a:endParaRPr lang="en-US" dirty="0"/>
          </a:p>
        </p:txBody>
      </p:sp>
      <p:sp>
        <p:nvSpPr>
          <p:cNvPr id="3" name="Rectangle 2"/>
          <p:cNvSpPr/>
          <p:nvPr/>
        </p:nvSpPr>
        <p:spPr>
          <a:xfrm>
            <a:off x="5812221" y="2438400"/>
            <a:ext cx="3103179" cy="4278094"/>
          </a:xfrm>
          <a:prstGeom prst="rect">
            <a:avLst/>
          </a:prstGeom>
        </p:spPr>
        <p:txBody>
          <a:bodyPr wrap="square">
            <a:spAutoFit/>
          </a:bodyPr>
          <a:lstStyle/>
          <a:p>
            <a:pPr marL="0" indent="0">
              <a:spcAft>
                <a:spcPts val="600"/>
              </a:spcAft>
              <a:buNone/>
            </a:pPr>
            <a:r>
              <a:rPr lang="en-US" dirty="0" smtClean="0"/>
              <a:t>The ISO uses:</a:t>
            </a:r>
          </a:p>
          <a:p>
            <a:pPr marL="285750" indent="-285750">
              <a:spcAft>
                <a:spcPts val="600"/>
              </a:spcAft>
              <a:buFont typeface="Arial" panose="020B0604020202020204" pitchFamily="34" charset="0"/>
              <a:buChar char="•"/>
            </a:pPr>
            <a:r>
              <a:rPr lang="en-US" dirty="0" smtClean="0"/>
              <a:t>1-year-in-10 weather event forecast for local reliability studies</a:t>
            </a:r>
          </a:p>
          <a:p>
            <a:pPr marL="285750" indent="-285750">
              <a:spcAft>
                <a:spcPts val="600"/>
              </a:spcAft>
              <a:buFont typeface="Arial" panose="020B0604020202020204" pitchFamily="34" charset="0"/>
              <a:buChar char="•"/>
            </a:pPr>
            <a:r>
              <a:rPr lang="en-US" dirty="0" smtClean="0"/>
              <a:t>1-year-in-5 weather event forecast for bulk system reliability-driven and policy-driven studies</a:t>
            </a:r>
          </a:p>
          <a:p>
            <a:pPr marL="285750" indent="-285750">
              <a:spcAft>
                <a:spcPts val="600"/>
              </a:spcAft>
              <a:buFont typeface="Arial" panose="020B0604020202020204" pitchFamily="34" charset="0"/>
              <a:buChar char="•"/>
            </a:pPr>
            <a:r>
              <a:rPr lang="en-US" dirty="0" smtClean="0"/>
              <a:t>1-year-in-2 weather </a:t>
            </a:r>
            <a:r>
              <a:rPr lang="en-US" dirty="0"/>
              <a:t>event forecast for </a:t>
            </a:r>
            <a:r>
              <a:rPr lang="en-US" dirty="0" smtClean="0"/>
              <a:t>economic (market efficiency) studies</a:t>
            </a:r>
            <a:endParaRPr lang="en-US" dirty="0"/>
          </a:p>
          <a:p>
            <a:pPr marL="285750" indent="-285750">
              <a:buFont typeface="Arial" panose="020B0604020202020204" pitchFamily="34" charset="0"/>
              <a:buChar char="•"/>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367740" y="2167595"/>
            <a:ext cx="5324591" cy="3865287"/>
          </a:xfrm>
          <a:prstGeom prst="rect">
            <a:avLst/>
          </a:prstGeom>
        </p:spPr>
      </p:pic>
    </p:spTree>
    <p:extLst>
      <p:ext uri="{BB962C8B-B14F-4D97-AF65-F5344CB8AC3E}">
        <p14:creationId xmlns:p14="http://schemas.microsoft.com/office/powerpoint/2010/main" val="3466699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smtClean="0"/>
              <a:t>Page </a:t>
            </a:r>
            <a:fld id="{E188C49E-526C-4CA2-87C2-E99663D5313E}" type="slidenum">
              <a:rPr lang="en-US" altLang="en-US" smtClean="0"/>
              <a:pPr/>
              <a:t>5</a:t>
            </a:fld>
            <a:endParaRPr lang="en-US" altLang="en-US"/>
          </a:p>
        </p:txBody>
      </p:sp>
      <p:sp>
        <p:nvSpPr>
          <p:cNvPr id="2" name="Title 1"/>
          <p:cNvSpPr>
            <a:spLocks noGrp="1"/>
          </p:cNvSpPr>
          <p:nvPr>
            <p:ph type="title"/>
          </p:nvPr>
        </p:nvSpPr>
        <p:spPr>
          <a:xfrm>
            <a:off x="285750" y="457200"/>
            <a:ext cx="8515350" cy="1543050"/>
          </a:xfrm>
        </p:spPr>
        <p:txBody>
          <a:bodyPr/>
          <a:lstStyle/>
          <a:p>
            <a:r>
              <a:rPr lang="en-US" dirty="0" smtClean="0"/>
              <a:t>ISO transmission planning process continues </a:t>
            </a:r>
            <a:r>
              <a:rPr lang="en-US" smtClean="0"/>
              <a:t>to use </a:t>
            </a:r>
            <a:r>
              <a:rPr lang="en-US" dirty="0"/>
              <a:t>zonal approach </a:t>
            </a:r>
            <a:r>
              <a:rPr lang="en-US" dirty="0" smtClean="0"/>
              <a:t>which enables clear </a:t>
            </a:r>
            <a:r>
              <a:rPr lang="en-US" dirty="0"/>
              <a:t>direction and </a:t>
            </a:r>
            <a:r>
              <a:rPr lang="en-US" dirty="0" smtClean="0"/>
              <a:t>prioritization</a:t>
            </a:r>
            <a:endParaRPr lang="en-US" dirty="0"/>
          </a:p>
        </p:txBody>
      </p:sp>
      <p:sp>
        <p:nvSpPr>
          <p:cNvPr id="19" name="TextBox 18"/>
          <p:cNvSpPr txBox="1"/>
          <p:nvPr/>
        </p:nvSpPr>
        <p:spPr>
          <a:xfrm>
            <a:off x="978207" y="4942733"/>
            <a:ext cx="2403222" cy="230832"/>
          </a:xfrm>
          <a:prstGeom prst="rect">
            <a:avLst/>
          </a:prstGeom>
          <a:noFill/>
        </p:spPr>
        <p:txBody>
          <a:bodyPr wrap="none" rtlCol="0">
            <a:spAutoFit/>
          </a:bodyPr>
          <a:lstStyle/>
          <a:p>
            <a:r>
              <a:rPr lang="en-US" sz="900" i="1" dirty="0"/>
              <a:t>CAISO 2024 20-year Transmission Outlook</a:t>
            </a:r>
          </a:p>
        </p:txBody>
      </p:sp>
      <p:sp>
        <p:nvSpPr>
          <p:cNvPr id="20" name="TextBox 19"/>
          <p:cNvSpPr txBox="1"/>
          <p:nvPr/>
        </p:nvSpPr>
        <p:spPr>
          <a:xfrm>
            <a:off x="5314950" y="4974818"/>
            <a:ext cx="2614818" cy="230832"/>
          </a:xfrm>
          <a:prstGeom prst="rect">
            <a:avLst/>
          </a:prstGeom>
          <a:noFill/>
        </p:spPr>
        <p:txBody>
          <a:bodyPr wrap="none" rtlCol="0">
            <a:spAutoFit/>
          </a:bodyPr>
          <a:lstStyle/>
          <a:p>
            <a:r>
              <a:rPr lang="en-US" sz="900" i="1" dirty="0"/>
              <a:t>ISO 2024-2025 Transmission Planning Process</a:t>
            </a:r>
          </a:p>
        </p:txBody>
      </p:sp>
      <p:grpSp>
        <p:nvGrpSpPr>
          <p:cNvPr id="7" name="Group 6"/>
          <p:cNvGrpSpPr/>
          <p:nvPr/>
        </p:nvGrpSpPr>
        <p:grpSpPr>
          <a:xfrm>
            <a:off x="285750" y="2000250"/>
            <a:ext cx="3905250" cy="3130106"/>
            <a:chOff x="553931" y="1371600"/>
            <a:chExt cx="4610101" cy="3429000"/>
          </a:xfrm>
        </p:grpSpPr>
        <p:sp>
          <p:nvSpPr>
            <p:cNvPr id="18" name="Rectangle 17"/>
            <p:cNvSpPr/>
            <p:nvPr/>
          </p:nvSpPr>
          <p:spPr>
            <a:xfrm>
              <a:off x="553931" y="1375686"/>
              <a:ext cx="4610101" cy="34249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609601" y="1371600"/>
              <a:ext cx="4554431" cy="3276600"/>
            </a:xfrm>
            <a:prstGeom prst="rect">
              <a:avLst/>
            </a:prstGeom>
            <a:ln>
              <a:noFill/>
            </a:ln>
          </p:spPr>
        </p:pic>
      </p:grpSp>
      <p:pic>
        <p:nvPicPr>
          <p:cNvPr id="8" name="Picture 7"/>
          <p:cNvPicPr>
            <a:picLocks noChangeAspect="1"/>
          </p:cNvPicPr>
          <p:nvPr/>
        </p:nvPicPr>
        <p:blipFill>
          <a:blip r:embed="rId4"/>
          <a:stretch>
            <a:fillRect/>
          </a:stretch>
        </p:blipFill>
        <p:spPr>
          <a:xfrm>
            <a:off x="4057651" y="1966103"/>
            <a:ext cx="4458086" cy="2976630"/>
          </a:xfrm>
          <a:prstGeom prst="rect">
            <a:avLst/>
          </a:prstGeom>
        </p:spPr>
      </p:pic>
    </p:spTree>
    <p:extLst>
      <p:ext uri="{BB962C8B-B14F-4D97-AF65-F5344CB8AC3E}">
        <p14:creationId xmlns:p14="http://schemas.microsoft.com/office/powerpoint/2010/main" val="4233614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Portfolios – 2023-2024 Transmission Planning Process and 20-Year Transmission Outlook</a:t>
            </a:r>
            <a:endParaRPr lang="en-US" dirty="0"/>
          </a:p>
        </p:txBody>
      </p:sp>
      <p:sp>
        <p:nvSpPr>
          <p:cNvPr id="4" name="Slide Number Placeholder 3"/>
          <p:cNvSpPr>
            <a:spLocks noGrp="1"/>
          </p:cNvSpPr>
          <p:nvPr>
            <p:ph type="sldNum" sz="quarter" idx="10"/>
          </p:nvPr>
        </p:nvSpPr>
        <p:spPr/>
        <p:txBody>
          <a:bodyPr/>
          <a:lstStyle/>
          <a:p>
            <a:r>
              <a:rPr lang="en-US" altLang="en-US" smtClean="0"/>
              <a:t>Page </a:t>
            </a:r>
            <a:fld id="{E188C49E-526C-4CA2-87C2-E99663D5313E}" type="slidenum">
              <a:rPr lang="en-US" altLang="en-US" smtClean="0"/>
              <a:pPr/>
              <a:t>6</a:t>
            </a:fld>
            <a:endParaRPr lang="en-US" altLang="en-US"/>
          </a:p>
        </p:txBody>
      </p:sp>
      <p:pic>
        <p:nvPicPr>
          <p:cNvPr id="14" name="Content Placeholder 13"/>
          <p:cNvPicPr>
            <a:picLocks noGrp="1" noChangeAspect="1"/>
          </p:cNvPicPr>
          <p:nvPr>
            <p:ph idx="1"/>
          </p:nvPr>
        </p:nvPicPr>
        <p:blipFill>
          <a:blip r:embed="rId3"/>
          <a:stretch>
            <a:fillRect/>
          </a:stretch>
        </p:blipFill>
        <p:spPr>
          <a:xfrm>
            <a:off x="1041767" y="1371601"/>
            <a:ext cx="6829188" cy="4968874"/>
          </a:xfrm>
          <a:prstGeom prst="rect">
            <a:avLst/>
          </a:prstGeom>
        </p:spPr>
      </p:pic>
    </p:spTree>
    <p:extLst>
      <p:ext uri="{BB962C8B-B14F-4D97-AF65-F5344CB8AC3E}">
        <p14:creationId xmlns:p14="http://schemas.microsoft.com/office/powerpoint/2010/main" val="2515132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Studies are coordinated as a part of the transmission planning process</a:t>
            </a:r>
          </a:p>
        </p:txBody>
      </p:sp>
      <p:sp>
        <p:nvSpPr>
          <p:cNvPr id="4" name="Slide Number Placeholder 3"/>
          <p:cNvSpPr>
            <a:spLocks noGrp="1"/>
          </p:cNvSpPr>
          <p:nvPr>
            <p:ph type="sldNum" sz="quarter" idx="10"/>
          </p:nvPr>
        </p:nvSpPr>
        <p:spPr/>
        <p:txBody>
          <a:bodyPr/>
          <a:lstStyle/>
          <a:p>
            <a:r>
              <a:rPr lang="en-US" altLang="en-US" smtClean="0"/>
              <a:t>Page </a:t>
            </a:r>
            <a:fld id="{E188C49E-526C-4CA2-87C2-E99663D5313E}" type="slidenum">
              <a:rPr lang="en-US" altLang="en-US" smtClean="0"/>
              <a:pPr/>
              <a:t>7</a:t>
            </a:fld>
            <a:endParaRPr lang="en-US" altLang="en-US"/>
          </a:p>
        </p:txBody>
      </p:sp>
      <p:grpSp>
        <p:nvGrpSpPr>
          <p:cNvPr id="39" name="Canvas 23771"/>
          <p:cNvGrpSpPr/>
          <p:nvPr/>
        </p:nvGrpSpPr>
        <p:grpSpPr>
          <a:xfrm>
            <a:off x="1714500" y="1794272"/>
            <a:ext cx="5543550" cy="3790596"/>
            <a:chOff x="0" y="0"/>
            <a:chExt cx="5819775" cy="3863975"/>
          </a:xfrm>
        </p:grpSpPr>
        <p:sp>
          <p:nvSpPr>
            <p:cNvPr id="40" name="Rectangle 39"/>
            <p:cNvSpPr/>
            <p:nvPr/>
          </p:nvSpPr>
          <p:spPr>
            <a:xfrm>
              <a:off x="0" y="0"/>
              <a:ext cx="5819775" cy="3863975"/>
            </a:xfrm>
            <a:prstGeom prst="rect">
              <a:avLst/>
            </a:prstGeom>
          </p:spPr>
        </p:sp>
        <p:sp>
          <p:nvSpPr>
            <p:cNvPr id="41" name="TextBox 3"/>
            <p:cNvSpPr txBox="1"/>
            <p:nvPr/>
          </p:nvSpPr>
          <p:spPr>
            <a:xfrm>
              <a:off x="625800" y="271970"/>
              <a:ext cx="2454275" cy="391776"/>
            </a:xfrm>
            <a:prstGeom prst="rect">
              <a:avLst/>
            </a:prstGeom>
            <a:noFill/>
            <a:ln w="25400">
              <a:solidFill>
                <a:schemeClr val="tx2"/>
              </a:solidFill>
            </a:ln>
          </p:spPr>
          <p:txBody>
            <a:bodyPr wrap="square" rtlCol="0">
              <a:spAutoFit/>
            </a:bodyPr>
            <a:lstStyle/>
            <a:p>
              <a:pPr algn="just">
                <a:lnSpc>
                  <a:spcPct val="115000"/>
                </a:lnSpc>
                <a:spcBef>
                  <a:spcPts val="0"/>
                </a:spcBef>
                <a:spcAft>
                  <a:spcPts val="0"/>
                </a:spcAft>
              </a:pPr>
              <a:r>
                <a:rPr lang="en-US" sz="825" dirty="0">
                  <a:solidFill>
                    <a:srgbClr val="000000"/>
                  </a:solidFill>
                  <a:ea typeface="Calibri" panose="020F0502020204030204" pitchFamily="34" charset="0"/>
                </a:rPr>
                <a:t>Reliability Driven Projects meeting Reliability needs</a:t>
              </a:r>
              <a:endParaRPr lang="en-US" sz="900" dirty="0">
                <a:latin typeface="Times New Roman" panose="02020603050405020304" pitchFamily="18" charset="0"/>
                <a:ea typeface="Calibri" panose="020F0502020204030204" pitchFamily="34" charset="0"/>
              </a:endParaRPr>
            </a:p>
          </p:txBody>
        </p:sp>
        <p:sp>
          <p:nvSpPr>
            <p:cNvPr id="42" name="TextBox 9"/>
            <p:cNvSpPr txBox="1"/>
            <p:nvPr/>
          </p:nvSpPr>
          <p:spPr>
            <a:xfrm>
              <a:off x="626109" y="1138606"/>
              <a:ext cx="2466948" cy="540689"/>
            </a:xfrm>
            <a:prstGeom prst="rect">
              <a:avLst/>
            </a:prstGeom>
            <a:noFill/>
            <a:ln w="25400">
              <a:solidFill>
                <a:schemeClr val="tx2"/>
              </a:solidFill>
            </a:ln>
          </p:spPr>
          <p:txBody>
            <a:bodyPr wrap="square" rtlCol="0">
              <a:noAutofit/>
            </a:bodyPr>
            <a:lstStyle/>
            <a:p>
              <a:pPr algn="just">
                <a:lnSpc>
                  <a:spcPct val="115000"/>
                </a:lnSpc>
                <a:spcBef>
                  <a:spcPts val="0"/>
                </a:spcBef>
                <a:spcAft>
                  <a:spcPts val="0"/>
                </a:spcAft>
              </a:pPr>
              <a:r>
                <a:rPr lang="en-US" sz="825" dirty="0">
                  <a:solidFill>
                    <a:srgbClr val="000000"/>
                  </a:solidFill>
                  <a:ea typeface="Calibri" panose="020F0502020204030204" pitchFamily="34" charset="0"/>
                </a:rPr>
                <a:t>Policy Driven Projects meeting Policy and possibly Reliability needs</a:t>
              </a:r>
              <a:endParaRPr lang="en-US" sz="900" dirty="0">
                <a:latin typeface="Times New Roman" panose="02020603050405020304" pitchFamily="18" charset="0"/>
                <a:ea typeface="Calibri" panose="020F0502020204030204" pitchFamily="34" charset="0"/>
              </a:endParaRPr>
            </a:p>
          </p:txBody>
        </p:sp>
        <p:sp>
          <p:nvSpPr>
            <p:cNvPr id="43" name="TextBox 10"/>
            <p:cNvSpPr txBox="1"/>
            <p:nvPr/>
          </p:nvSpPr>
          <p:spPr>
            <a:xfrm>
              <a:off x="616461" y="2075800"/>
              <a:ext cx="2484548" cy="618557"/>
            </a:xfrm>
            <a:prstGeom prst="rect">
              <a:avLst/>
            </a:prstGeom>
            <a:noFill/>
            <a:ln w="25400">
              <a:solidFill>
                <a:schemeClr val="tx2"/>
              </a:solidFill>
            </a:ln>
          </p:spPr>
          <p:txBody>
            <a:bodyPr wrap="square" rtlCol="0">
              <a:noAutofit/>
            </a:bodyPr>
            <a:lstStyle/>
            <a:p>
              <a:pPr algn="just">
                <a:lnSpc>
                  <a:spcPct val="115000"/>
                </a:lnSpc>
                <a:spcBef>
                  <a:spcPts val="0"/>
                </a:spcBef>
                <a:spcAft>
                  <a:spcPts val="0"/>
                </a:spcAft>
              </a:pPr>
              <a:r>
                <a:rPr lang="en-US" sz="825" dirty="0">
                  <a:solidFill>
                    <a:srgbClr val="000000"/>
                  </a:solidFill>
                  <a:ea typeface="Calibri" panose="020F0502020204030204" pitchFamily="34" charset="0"/>
                </a:rPr>
                <a:t>Economic Driven Projects meeting Economic </a:t>
              </a:r>
              <a:r>
                <a:rPr lang="en-US" sz="825" u="sng" dirty="0">
                  <a:solidFill>
                    <a:srgbClr val="000000"/>
                  </a:solidFill>
                  <a:ea typeface="Calibri" panose="020F0502020204030204" pitchFamily="34" charset="0"/>
                </a:rPr>
                <a:t>and</a:t>
              </a:r>
              <a:r>
                <a:rPr lang="en-US" sz="825" dirty="0">
                  <a:solidFill>
                    <a:srgbClr val="000000"/>
                  </a:solidFill>
                  <a:ea typeface="Calibri" panose="020F0502020204030204" pitchFamily="34" charset="0"/>
                </a:rPr>
                <a:t> possibly Policy </a:t>
              </a:r>
              <a:r>
                <a:rPr lang="en-US" sz="825" u="sng" dirty="0">
                  <a:solidFill>
                    <a:srgbClr val="000000"/>
                  </a:solidFill>
                  <a:ea typeface="Calibri" panose="020F0502020204030204" pitchFamily="34" charset="0"/>
                </a:rPr>
                <a:t>and</a:t>
              </a:r>
              <a:r>
                <a:rPr lang="en-US" sz="825" dirty="0">
                  <a:solidFill>
                    <a:srgbClr val="000000"/>
                  </a:solidFill>
                  <a:ea typeface="Calibri" panose="020F0502020204030204" pitchFamily="34" charset="0"/>
                </a:rPr>
                <a:t> Reliability needs (multi-value)</a:t>
              </a:r>
              <a:endParaRPr lang="en-US" sz="900" dirty="0">
                <a:latin typeface="Times New Roman" panose="02020603050405020304" pitchFamily="18" charset="0"/>
                <a:ea typeface="Calibri" panose="020F0502020204030204" pitchFamily="34" charset="0"/>
              </a:endParaRPr>
            </a:p>
          </p:txBody>
        </p:sp>
        <p:sp>
          <p:nvSpPr>
            <p:cNvPr id="44" name="TextBox 12"/>
            <p:cNvSpPr txBox="1"/>
            <p:nvPr/>
          </p:nvSpPr>
          <p:spPr>
            <a:xfrm>
              <a:off x="3706731" y="251091"/>
              <a:ext cx="1079746" cy="925504"/>
            </a:xfrm>
            <a:prstGeom prst="rect">
              <a:avLst/>
            </a:prstGeom>
            <a:noFill/>
            <a:ln w="25400">
              <a:solidFill>
                <a:schemeClr val="tx2"/>
              </a:solidFill>
            </a:ln>
          </p:spPr>
          <p:txBody>
            <a:bodyPr wrap="square" lIns="34290" rIns="34290" rtlCol="0">
              <a:noAutofit/>
            </a:bodyPr>
            <a:lstStyle/>
            <a:p>
              <a:pPr algn="ctr">
                <a:lnSpc>
                  <a:spcPct val="115000"/>
                </a:lnSpc>
                <a:spcBef>
                  <a:spcPts val="0"/>
                </a:spcBef>
                <a:spcAft>
                  <a:spcPts val="0"/>
                </a:spcAft>
              </a:pPr>
              <a:r>
                <a:rPr lang="en-US" sz="825" dirty="0">
                  <a:solidFill>
                    <a:srgbClr val="000000"/>
                  </a:solidFill>
                  <a:ea typeface="Calibri" panose="020F0502020204030204" pitchFamily="34" charset="0"/>
                </a:rPr>
                <a:t>Commitment for biennial </a:t>
              </a:r>
              <a:r>
                <a:rPr lang="en-US" sz="825" u="sng" dirty="0">
                  <a:solidFill>
                    <a:srgbClr val="008080"/>
                  </a:solidFill>
                  <a:ea typeface="Calibri" panose="020F0502020204030204" pitchFamily="34" charset="0"/>
                </a:rPr>
                <a:t>  </a:t>
              </a:r>
              <a:r>
                <a:rPr lang="en-US" sz="825" dirty="0">
                  <a:solidFill>
                    <a:srgbClr val="000000"/>
                  </a:solidFill>
                  <a:ea typeface="Calibri" panose="020F0502020204030204" pitchFamily="34" charset="0"/>
                </a:rPr>
                <a:t>10-year local capacity study</a:t>
              </a:r>
              <a:endParaRPr lang="en-US" sz="900" dirty="0">
                <a:latin typeface="Times New Roman" panose="02020603050405020304" pitchFamily="18" charset="0"/>
                <a:ea typeface="Calibri" panose="020F0502020204030204" pitchFamily="34" charset="0"/>
              </a:endParaRPr>
            </a:p>
          </p:txBody>
        </p:sp>
        <p:sp>
          <p:nvSpPr>
            <p:cNvPr id="45" name="TextBox 16"/>
            <p:cNvSpPr txBox="1"/>
            <p:nvPr/>
          </p:nvSpPr>
          <p:spPr>
            <a:xfrm>
              <a:off x="3706731" y="1561105"/>
              <a:ext cx="1050740" cy="946205"/>
            </a:xfrm>
            <a:prstGeom prst="rect">
              <a:avLst/>
            </a:prstGeom>
            <a:noFill/>
            <a:ln w="25400">
              <a:solidFill>
                <a:schemeClr val="tx2"/>
              </a:solidFill>
            </a:ln>
          </p:spPr>
          <p:txBody>
            <a:bodyPr wrap="square" lIns="34290" rIns="34290" rtlCol="0">
              <a:noAutofit/>
            </a:bodyPr>
            <a:lstStyle/>
            <a:p>
              <a:pPr algn="ctr">
                <a:lnSpc>
                  <a:spcPct val="115000"/>
                </a:lnSpc>
                <a:spcBef>
                  <a:spcPts val="0"/>
                </a:spcBef>
                <a:spcAft>
                  <a:spcPts val="0"/>
                </a:spcAft>
              </a:pPr>
              <a:endParaRPr lang="en-US" sz="825" dirty="0">
                <a:solidFill>
                  <a:srgbClr val="000000"/>
                </a:solidFill>
                <a:ea typeface="Calibri" panose="020F0502020204030204" pitchFamily="34" charset="0"/>
              </a:endParaRPr>
            </a:p>
            <a:p>
              <a:pPr algn="ctr">
                <a:lnSpc>
                  <a:spcPct val="115000"/>
                </a:lnSpc>
                <a:spcBef>
                  <a:spcPts val="0"/>
                </a:spcBef>
                <a:spcAft>
                  <a:spcPts val="0"/>
                </a:spcAft>
              </a:pPr>
              <a:r>
                <a:rPr lang="en-US" sz="825" dirty="0">
                  <a:solidFill>
                    <a:srgbClr val="000000"/>
                  </a:solidFill>
                  <a:ea typeface="Calibri" panose="020F0502020204030204" pitchFamily="34" charset="0"/>
                </a:rPr>
                <a:t>Assess local capacity areas</a:t>
              </a:r>
              <a:endParaRPr lang="en-US" sz="900" dirty="0">
                <a:latin typeface="Times New Roman" panose="02020603050405020304" pitchFamily="18" charset="0"/>
                <a:ea typeface="Calibri" panose="020F0502020204030204" pitchFamily="34" charset="0"/>
              </a:endParaRPr>
            </a:p>
          </p:txBody>
        </p:sp>
        <p:sp>
          <p:nvSpPr>
            <p:cNvPr id="46" name="Down Arrow 45"/>
            <p:cNvSpPr/>
            <p:nvPr/>
          </p:nvSpPr>
          <p:spPr>
            <a:xfrm>
              <a:off x="1765787" y="766453"/>
              <a:ext cx="122690" cy="301449"/>
            </a:xfrm>
            <a:prstGeom prst="downArrow">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7" name="Down Arrow 46"/>
            <p:cNvSpPr/>
            <p:nvPr/>
          </p:nvSpPr>
          <p:spPr>
            <a:xfrm>
              <a:off x="1797592" y="1734954"/>
              <a:ext cx="122690" cy="301449"/>
            </a:xfrm>
            <a:prstGeom prst="downArrow">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8" name="Down Arrow 47"/>
            <p:cNvSpPr/>
            <p:nvPr/>
          </p:nvSpPr>
          <p:spPr>
            <a:xfrm rot="10800000">
              <a:off x="4187905" y="1222656"/>
              <a:ext cx="94193" cy="294198"/>
            </a:xfrm>
            <a:prstGeom prst="downArrow">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9" name="Down Arrow 48"/>
            <p:cNvSpPr/>
            <p:nvPr/>
          </p:nvSpPr>
          <p:spPr>
            <a:xfrm rot="5400000">
              <a:off x="3365436" y="2067385"/>
              <a:ext cx="45719" cy="538608"/>
            </a:xfrm>
            <a:prstGeom prst="downArrow">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0" name="Curved Right Arrow 49"/>
            <p:cNvSpPr/>
            <p:nvPr/>
          </p:nvSpPr>
          <p:spPr>
            <a:xfrm flipH="1">
              <a:off x="3134605" y="534407"/>
              <a:ext cx="212894" cy="1718138"/>
            </a:xfrm>
            <a:prstGeom prst="curvedRightArrow">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1" name="TextBox 24"/>
            <p:cNvSpPr txBox="1"/>
            <p:nvPr/>
          </p:nvSpPr>
          <p:spPr>
            <a:xfrm>
              <a:off x="625800" y="3107312"/>
              <a:ext cx="5130944" cy="461010"/>
            </a:xfrm>
            <a:prstGeom prst="rect">
              <a:avLst/>
            </a:prstGeom>
            <a:noFill/>
            <a:ln w="25400">
              <a:solidFill>
                <a:schemeClr val="tx2"/>
              </a:solidFill>
            </a:ln>
          </p:spPr>
          <p:txBody>
            <a:bodyPr wrap="square" rtlCol="0">
              <a:noAutofit/>
            </a:bodyPr>
            <a:lstStyle/>
            <a:p>
              <a:pPr algn="just">
                <a:lnSpc>
                  <a:spcPct val="115000"/>
                </a:lnSpc>
                <a:spcBef>
                  <a:spcPts val="0"/>
                </a:spcBef>
                <a:spcAft>
                  <a:spcPts val="0"/>
                </a:spcAft>
              </a:pPr>
              <a:r>
                <a:rPr lang="en-US" sz="825">
                  <a:solidFill>
                    <a:srgbClr val="000000"/>
                  </a:solidFill>
                  <a:ea typeface="Calibri" panose="020F0502020204030204" pitchFamily="34" charset="0"/>
                </a:rPr>
                <a:t>Subsequent consideration of interregional transmission project proposals as potential solutions to regional needs...as needed.</a:t>
              </a:r>
              <a:endParaRPr lang="en-US" sz="900">
                <a:latin typeface="Times New Roman" panose="02020603050405020304" pitchFamily="18" charset="0"/>
                <a:ea typeface="Calibri" panose="020F0502020204030204" pitchFamily="34" charset="0"/>
              </a:endParaRPr>
            </a:p>
          </p:txBody>
        </p:sp>
        <p:sp>
          <p:nvSpPr>
            <p:cNvPr id="52" name="Up-Down Arrow 51"/>
            <p:cNvSpPr/>
            <p:nvPr/>
          </p:nvSpPr>
          <p:spPr>
            <a:xfrm>
              <a:off x="1836751" y="2768752"/>
              <a:ext cx="103173" cy="292499"/>
            </a:xfrm>
            <a:prstGeom prst="upDownArrow">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3" name="Curved Right Arrow 52"/>
            <p:cNvSpPr/>
            <p:nvPr/>
          </p:nvSpPr>
          <p:spPr>
            <a:xfrm flipV="1">
              <a:off x="250268" y="1352954"/>
              <a:ext cx="337397" cy="1986594"/>
            </a:xfrm>
            <a:prstGeom prst="curvedRightArrow">
              <a:avLst/>
            </a:prstGeom>
            <a:solidFill>
              <a:srgbClr val="92D050">
                <a:lumMod val="75000"/>
              </a:srgbClr>
            </a:solidFill>
            <a:ln w="25400" cap="flat" cmpd="sng" algn="ctr">
              <a:solidFill>
                <a:srgbClr val="92D050">
                  <a:lumMod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4" name="Curved Right Arrow 53"/>
            <p:cNvSpPr/>
            <p:nvPr/>
          </p:nvSpPr>
          <p:spPr>
            <a:xfrm flipV="1">
              <a:off x="387660" y="2345636"/>
              <a:ext cx="208688" cy="826936"/>
            </a:xfrm>
            <a:prstGeom prst="curvedRightArrow">
              <a:avLst/>
            </a:prstGeom>
            <a:solidFill>
              <a:srgbClr val="92D050">
                <a:lumMod val="75000"/>
              </a:srgbClr>
            </a:solidFill>
            <a:ln w="25400" cap="flat" cmpd="sng" algn="ctr">
              <a:solidFill>
                <a:srgbClr val="92D050">
                  <a:lumMod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5" name="Curved Right Arrow 54"/>
            <p:cNvSpPr/>
            <p:nvPr/>
          </p:nvSpPr>
          <p:spPr>
            <a:xfrm flipV="1">
              <a:off x="119269" y="370344"/>
              <a:ext cx="468277" cy="3175937"/>
            </a:xfrm>
            <a:prstGeom prst="curvedRightArrow">
              <a:avLst/>
            </a:prstGeom>
            <a:solidFill>
              <a:srgbClr val="92D050">
                <a:lumMod val="75000"/>
              </a:srgbClr>
            </a:solidFill>
            <a:ln w="25400" cap="flat" cmpd="sng" algn="ctr">
              <a:solidFill>
                <a:srgbClr val="92D050">
                  <a:lumMod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3467180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circumstances necessitate transformative changes to the interconnection </a:t>
            </a:r>
            <a:r>
              <a:rPr lang="en-US" dirty="0" smtClean="0"/>
              <a:t>process</a:t>
            </a:r>
            <a:endParaRPr lang="en-US" dirty="0"/>
          </a:p>
        </p:txBody>
      </p:sp>
      <p:sp>
        <p:nvSpPr>
          <p:cNvPr id="3" name="Content Placeholder 2"/>
          <p:cNvSpPr>
            <a:spLocks noGrp="1"/>
          </p:cNvSpPr>
          <p:nvPr>
            <p:ph idx="1"/>
          </p:nvPr>
        </p:nvSpPr>
        <p:spPr>
          <a:xfrm>
            <a:off x="304800" y="1371600"/>
            <a:ext cx="8229600" cy="4343400"/>
          </a:xfrm>
        </p:spPr>
        <p:txBody>
          <a:bodyPr/>
          <a:lstStyle/>
          <a:p>
            <a:r>
              <a:rPr lang="en-US" dirty="0" smtClean="0"/>
              <a:t>Interconnection </a:t>
            </a:r>
            <a:r>
              <a:rPr lang="en-US" dirty="0"/>
              <a:t>requests continue to skyrocket</a:t>
            </a:r>
          </a:p>
          <a:p>
            <a:pPr lvl="1"/>
            <a:r>
              <a:rPr lang="en-US" sz="1800" dirty="0"/>
              <a:t>Many in areas not part of state resource plans, and in high volumes even in those </a:t>
            </a:r>
            <a:r>
              <a:rPr lang="en-US" sz="1800" dirty="0" smtClean="0"/>
              <a:t>areas</a:t>
            </a:r>
            <a:endParaRPr lang="en-US" sz="1800" dirty="0"/>
          </a:p>
        </p:txBody>
      </p:sp>
      <p:sp>
        <p:nvSpPr>
          <p:cNvPr id="4" name="Slide Number Placeholder 3"/>
          <p:cNvSpPr>
            <a:spLocks noGrp="1"/>
          </p:cNvSpPr>
          <p:nvPr>
            <p:ph type="sldNum" sz="quarter" idx="10"/>
          </p:nvPr>
        </p:nvSpPr>
        <p:spPr>
          <a:xfrm>
            <a:off x="7010400" y="6397624"/>
            <a:ext cx="2133600" cy="365125"/>
          </a:xfrm>
        </p:spPr>
        <p:txBody>
          <a:bodyPr/>
          <a:lstStyle/>
          <a:p>
            <a:r>
              <a:rPr lang="en-US" altLang="en-US" dirty="0"/>
              <a:t>Page </a:t>
            </a:r>
            <a:fld id="{E188C49E-526C-4CA2-87C2-E99663D5313E}" type="slidenum">
              <a:rPr lang="en-US" altLang="en-US" smtClean="0"/>
              <a:pPr/>
              <a:t>8</a:t>
            </a:fld>
            <a:endParaRPr lang="en-US" altLang="en-US" dirty="0"/>
          </a:p>
        </p:txBody>
      </p:sp>
      <p:sp>
        <p:nvSpPr>
          <p:cNvPr id="6" name="Content Placeholder 2"/>
          <p:cNvSpPr txBox="1">
            <a:spLocks/>
          </p:cNvSpPr>
          <p:nvPr/>
        </p:nvSpPr>
        <p:spPr>
          <a:xfrm>
            <a:off x="289308" y="2362200"/>
            <a:ext cx="3518799" cy="2742068"/>
          </a:xfrm>
          <a:prstGeom prst="rect">
            <a:avLst/>
          </a:prstGeom>
        </p:spPr>
        <p:txBody>
          <a:bodyPr/>
          <a:lstStyle>
            <a:lvl1pPr marL="342900" indent="-3429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a:t>Cluster 15 in April 2023 vastly exceeded </a:t>
            </a:r>
            <a:r>
              <a:rPr lang="en-US" sz="1800" dirty="0" smtClean="0"/>
              <a:t>expectations</a:t>
            </a:r>
            <a:endParaRPr lang="en-US" sz="1800" dirty="0"/>
          </a:p>
          <a:p>
            <a:pPr lvl="1"/>
            <a:r>
              <a:rPr lang="en-US" sz="1800" dirty="0"/>
              <a:t>The queue now has roughly three times the capacity of that which will be needed to achieve California’s 2045 </a:t>
            </a:r>
            <a:r>
              <a:rPr lang="en-US" sz="1800" dirty="0" smtClean="0"/>
              <a:t>requirements</a:t>
            </a:r>
            <a:endParaRPr lang="en-US" sz="1800" dirty="0"/>
          </a:p>
          <a:p>
            <a:pPr lvl="1"/>
            <a:endParaRPr lang="en-US" sz="2000" dirty="0"/>
          </a:p>
        </p:txBody>
      </p:sp>
      <p:graphicFrame>
        <p:nvGraphicFramePr>
          <p:cNvPr id="10" name="Chart 9"/>
          <p:cNvGraphicFramePr>
            <a:graphicFrameLocks noChangeAspect="1"/>
          </p:cNvGraphicFramePr>
          <p:nvPr>
            <p:extLst>
              <p:ext uri="{D42A27DB-BD31-4B8C-83A1-F6EECF244321}">
                <p14:modId xmlns:p14="http://schemas.microsoft.com/office/powerpoint/2010/main" val="3467465939"/>
              </p:ext>
            </p:extLst>
          </p:nvPr>
        </p:nvGraphicFramePr>
        <p:xfrm>
          <a:off x="3808107" y="2408238"/>
          <a:ext cx="5334000" cy="3194513"/>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ular Callout 10"/>
          <p:cNvSpPr/>
          <p:nvPr/>
        </p:nvSpPr>
        <p:spPr>
          <a:xfrm>
            <a:off x="7772399" y="2362200"/>
            <a:ext cx="914401" cy="457200"/>
          </a:xfrm>
          <a:prstGeom prst="wedgeRoundRectCallout">
            <a:avLst>
              <a:gd name="adj1" fmla="val 51508"/>
              <a:gd name="adj2" fmla="val 75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800" dirty="0"/>
              <a:t>C15 Active Projects</a:t>
            </a:r>
          </a:p>
          <a:p>
            <a:pPr algn="ctr"/>
            <a:r>
              <a:rPr lang="en-US" sz="800" dirty="0"/>
              <a:t> 347 GW</a:t>
            </a:r>
          </a:p>
        </p:txBody>
      </p:sp>
      <p:sp>
        <p:nvSpPr>
          <p:cNvPr id="12" name="Rounded Rectangular Callout 11"/>
          <p:cNvSpPr/>
          <p:nvPr/>
        </p:nvSpPr>
        <p:spPr>
          <a:xfrm>
            <a:off x="7315198" y="3086100"/>
            <a:ext cx="914401" cy="457200"/>
          </a:xfrm>
          <a:prstGeom prst="wedgeRoundRectCallout">
            <a:avLst>
              <a:gd name="adj1" fmla="val 51508"/>
              <a:gd name="adj2" fmla="val 752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800" dirty="0"/>
              <a:t>C14 Active Projects</a:t>
            </a:r>
          </a:p>
          <a:p>
            <a:pPr algn="ctr"/>
            <a:r>
              <a:rPr lang="en-US" sz="800" dirty="0"/>
              <a:t>94 GW </a:t>
            </a:r>
          </a:p>
        </p:txBody>
      </p:sp>
      <p:sp>
        <p:nvSpPr>
          <p:cNvPr id="13" name="Rounded Rectangle 12"/>
          <p:cNvSpPr/>
          <p:nvPr/>
        </p:nvSpPr>
        <p:spPr>
          <a:xfrm>
            <a:off x="4343400" y="4066628"/>
            <a:ext cx="4048412" cy="309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1000" dirty="0"/>
              <a:t>C14 and Prior: ~185 GW Active Projects</a:t>
            </a:r>
          </a:p>
        </p:txBody>
      </p:sp>
    </p:spTree>
    <p:extLst>
      <p:ext uri="{BB962C8B-B14F-4D97-AF65-F5344CB8AC3E}">
        <p14:creationId xmlns:p14="http://schemas.microsoft.com/office/powerpoint/2010/main" val="3709331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1378101"/>
            <a:ext cx="4114799" cy="2800767"/>
          </a:xfrm>
          <a:prstGeom prst="rect">
            <a:avLst/>
          </a:prstGeom>
          <a:noFill/>
        </p:spPr>
        <p:txBody>
          <a:bodyPr wrap="square" rtlCol="0" anchor="t">
            <a:spAutoFit/>
          </a:bodyPr>
          <a:lstStyle/>
          <a:p>
            <a:pPr marL="285750" indent="-285750">
              <a:spcAft>
                <a:spcPts val="600"/>
              </a:spcAft>
              <a:buFont typeface="Arial" panose="020B0604020202020204" pitchFamily="34" charset="0"/>
              <a:buChar char="•"/>
            </a:pPr>
            <a:r>
              <a:rPr lang="en-US" sz="2200" dirty="0"/>
              <a:t>Designate zones as Transmission Plan Deliverability (TPD) or </a:t>
            </a:r>
            <a:r>
              <a:rPr lang="en-US" sz="2200" dirty="0" smtClean="0"/>
              <a:t>merchant zones</a:t>
            </a:r>
            <a:r>
              <a:rPr lang="en-US" sz="2200" dirty="0">
                <a:cs typeface="Arial"/>
              </a:rPr>
              <a:t> </a:t>
            </a:r>
            <a:r>
              <a:rPr lang="en-US" sz="2200" dirty="0" smtClean="0"/>
              <a:t>based </a:t>
            </a:r>
            <a:r>
              <a:rPr lang="en-US" sz="2200" dirty="0"/>
              <a:t>on the project’s Point of Interconnection (POI) to determine if a project can move forward to </a:t>
            </a:r>
            <a:r>
              <a:rPr lang="en-US" sz="2200" dirty="0" smtClean="0"/>
              <a:t>scoring.</a:t>
            </a:r>
          </a:p>
        </p:txBody>
      </p:sp>
      <p:sp>
        <p:nvSpPr>
          <p:cNvPr id="2" name="Title 1"/>
          <p:cNvSpPr>
            <a:spLocks noGrp="1"/>
          </p:cNvSpPr>
          <p:nvPr>
            <p:ph type="title"/>
          </p:nvPr>
        </p:nvSpPr>
        <p:spPr>
          <a:xfrm>
            <a:off x="457200" y="381000"/>
            <a:ext cx="8229600" cy="609600"/>
          </a:xfrm>
        </p:spPr>
        <p:txBody>
          <a:bodyPr/>
          <a:lstStyle/>
          <a:p>
            <a:r>
              <a:rPr lang="en-US" dirty="0"/>
              <a:t>P</a:t>
            </a:r>
            <a:r>
              <a:rPr lang="en-US" dirty="0" smtClean="0"/>
              <a:t>rioritize interconnection studies </a:t>
            </a:r>
            <a:r>
              <a:rPr lang="en-US" dirty="0"/>
              <a:t>in areas with available and planned transmission </a:t>
            </a:r>
            <a:r>
              <a:rPr lang="en-US" dirty="0" smtClean="0"/>
              <a:t>capacity </a:t>
            </a:r>
            <a:endParaRPr lang="en-US" dirty="0">
              <a:solidFill>
                <a:srgbClr val="FF0000"/>
              </a:solidFill>
            </a:endParaRPr>
          </a:p>
        </p:txBody>
      </p:sp>
      <p:sp>
        <p:nvSpPr>
          <p:cNvPr id="4" name="Slide Number Placeholder 3"/>
          <p:cNvSpPr>
            <a:spLocks noGrp="1"/>
          </p:cNvSpPr>
          <p:nvPr>
            <p:ph type="sldNum" sz="quarter" idx="10"/>
          </p:nvPr>
        </p:nvSpPr>
        <p:spPr/>
        <p:txBody>
          <a:bodyPr/>
          <a:lstStyle/>
          <a:p>
            <a:r>
              <a:rPr lang="en-US" altLang="en-US" dirty="0"/>
              <a:t>Page </a:t>
            </a:r>
            <a:fld id="{E188C49E-526C-4CA2-87C2-E99663D5313E}" type="slidenum">
              <a:rPr lang="en-US" altLang="en-US" smtClean="0"/>
              <a:pPr/>
              <a:t>9</a:t>
            </a:fld>
            <a:endParaRPr lang="en-US" altLang="en-US" dirty="0"/>
          </a:p>
        </p:txBody>
      </p:sp>
      <p:sp>
        <p:nvSpPr>
          <p:cNvPr id="8" name="TextBox 7">
            <a:extLst>
              <a:ext uri="{FF2B5EF4-FFF2-40B4-BE49-F238E27FC236}">
                <a16:creationId xmlns:a16="http://schemas.microsoft.com/office/drawing/2014/main" id="{21D3E2A8-FBE9-4A44-985A-814F8CAAA812}"/>
              </a:ext>
            </a:extLst>
          </p:cNvPr>
          <p:cNvSpPr txBox="1"/>
          <p:nvPr/>
        </p:nvSpPr>
        <p:spPr>
          <a:xfrm>
            <a:off x="419100" y="4117030"/>
            <a:ext cx="8305800" cy="221599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200" dirty="0"/>
              <a:t>Determine which projects advance to the study process using project score, distribution factor, and 150% of available capacity for each known area constraint</a:t>
            </a:r>
            <a:r>
              <a:rPr lang="en-US" sz="2200" dirty="0" smtClean="0"/>
              <a:t>.</a:t>
            </a:r>
            <a:endParaRPr lang="en-US" sz="2200" dirty="0"/>
          </a:p>
          <a:p>
            <a:pPr marL="285750" indent="-285750">
              <a:spcAft>
                <a:spcPts val="600"/>
              </a:spcAft>
              <a:buFont typeface="Arial" panose="020B0604020202020204" pitchFamily="34" charset="0"/>
              <a:buChar char="•"/>
            </a:pPr>
            <a:r>
              <a:rPr lang="en-US" sz="2200" dirty="0" smtClean="0"/>
              <a:t>150% ensures sufficient capacity for study and competition for deliverability and offtake after the study process.</a:t>
            </a:r>
            <a:endParaRPr lang="en-US" sz="2200" dirty="0"/>
          </a:p>
          <a:p>
            <a:endParaRPr lang="en-US" dirty="0"/>
          </a:p>
        </p:txBody>
      </p:sp>
      <p:pic>
        <p:nvPicPr>
          <p:cNvPr id="9" name="Picture 8"/>
          <p:cNvPicPr>
            <a:picLocks noChangeAspect="1"/>
          </p:cNvPicPr>
          <p:nvPr/>
        </p:nvPicPr>
        <p:blipFill>
          <a:blip r:embed="rId2"/>
          <a:stretch>
            <a:fillRect/>
          </a:stretch>
        </p:blipFill>
        <p:spPr>
          <a:xfrm>
            <a:off x="4419600" y="1193718"/>
            <a:ext cx="3724402" cy="2636408"/>
          </a:xfrm>
          <a:prstGeom prst="rect">
            <a:avLst/>
          </a:prstGeom>
        </p:spPr>
      </p:pic>
      <p:sp>
        <p:nvSpPr>
          <p:cNvPr id="10" name="TextBox 9"/>
          <p:cNvSpPr txBox="1"/>
          <p:nvPr/>
        </p:nvSpPr>
        <p:spPr>
          <a:xfrm>
            <a:off x="4011847" y="3787023"/>
            <a:ext cx="4713053" cy="246221"/>
          </a:xfrm>
          <a:prstGeom prst="rect">
            <a:avLst/>
          </a:prstGeom>
          <a:noFill/>
        </p:spPr>
        <p:txBody>
          <a:bodyPr wrap="square" rtlCol="0">
            <a:spAutoFit/>
          </a:bodyPr>
          <a:lstStyle/>
          <a:p>
            <a:pPr algn="ctr"/>
            <a:r>
              <a:rPr lang="en-US" sz="1000" i="1" dirty="0" smtClean="0"/>
              <a:t>ISO 2023-2024 Transmission Plan</a:t>
            </a:r>
            <a:endParaRPr lang="en-US" sz="1000" i="1" dirty="0"/>
          </a:p>
        </p:txBody>
      </p:sp>
    </p:spTree>
    <p:extLst>
      <p:ext uri="{BB962C8B-B14F-4D97-AF65-F5344CB8AC3E}">
        <p14:creationId xmlns:p14="http://schemas.microsoft.com/office/powerpoint/2010/main" val="4392530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tXmG7nW"/>
  <p:tag name="ARTICULATE_SLIDE_COUNT" val="4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92D050"/>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 PP Template-Standard.pptx" id="{A36EBBBF-AE27-441A-856D-BE418457ABB5}" vid="{4FFF80F4-008E-4E58-8325-627FAC53AE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ns:customPropertyEditors xmlns:tns="http://schemas.microsoft.com/office/2006/customDocumentInformationPanel">
  <tns:showOnOpen>false</tns:showOnOpen>
  <tns:defaultPropertyEditorNamespace>Standard and SharePoint library properties</tns:defaultPropertyEditorNamespace>
</tns:customPropertyEditors>
</file>

<file path=customXml/item2.xml><?xml version="1.0" encoding="utf-8"?>
<p:properties xmlns:p="http://schemas.microsoft.com/office/2006/metadata/properties" xmlns:xsi="http://www.w3.org/2001/XMLSchema-instance" xmlns:pc="http://schemas.microsoft.com/office/infopath/2007/PartnerControls">
  <documentManagement>
    <CSMeta2010Field xmlns="http://schemas.microsoft.com/sharepoint/v3">f5c48be2-26ba-4886-8525-7da21ebc9207;2021-02-18 16:05:31;FULLYMANUALCLASSIFIED;Automatically Updated Record Series:2021-02-18 16:05:31|False|2021-02-18 16:05:31|MANUALCLASSIFIED|2021-02-18 16:05:31|MANUALCLASSIFIED|b096d808-b59a-41b7-a526-eb1052d792f3;Automatically Updated Document Type:2021-02-18 16:05:31|False|2021-02-18 16:05:31|MANUALCLASSIFIED|2021-02-18 16:05:31|MANUALCLASSIFIED|ac604266-3e65-44a5-b5f6-c47baa21cbec;Automatically Updated Topic:2021-02-18 16:05:31|False|2021-02-18 16:05:31|MANUALCLASSIFIED|2021-02-18 16:05:31|MANUALCLASSIFIED|6b7a63be-9612-4100-8d72-8fcf8db72869;False</CSMeta2010Field>
    <TaxCatchAll xmlns="2e64aaae-efe8-4b36-9ab4-486f04499e09">
      <Value>18</Value>
      <Value>88</Value>
      <Value>101</Value>
      <Value>21</Value>
      <Value>17</Value>
    </TaxCatchAll>
    <ac6042663e6544a5b5f6c47baa21cbec xmlns="2e64aaae-efe8-4b36-9ab4-486f04499e09">
      <Terms xmlns="http://schemas.microsoft.com/office/infopath/2007/PartnerControls">
        <TermInfo xmlns="http://schemas.microsoft.com/office/infopath/2007/PartnerControls">
          <TermName xmlns="http://schemas.microsoft.com/office/infopath/2007/PartnerControls">Drafts</TermName>
          <TermId xmlns="http://schemas.microsoft.com/office/infopath/2007/PartnerControls">50adc480-77e4-415f-afca-374874756b23</TermId>
        </TermInfo>
      </Terms>
    </ac6042663e6544a5b5f6c47baa21cbec>
    <mb7a63be961241008d728fcf8db72869 xmlns="2e64aaae-efe8-4b36-9ab4-486f04499e09">
      <Terms xmlns="http://schemas.microsoft.com/office/infopath/2007/PartnerControls">
        <TermInfo xmlns="http://schemas.microsoft.com/office/infopath/2007/PartnerControls">
          <TermName xmlns="http://schemas.microsoft.com/office/infopath/2007/PartnerControls">Planning</TermName>
          <TermId xmlns="http://schemas.microsoft.com/office/infopath/2007/PartnerControls">cb76c6a9-bfb7-4d17-8a96-6f2baff15b42</TermId>
        </TermInfo>
        <TermInfo xmlns="http://schemas.microsoft.com/office/infopath/2007/PartnerControls">
          <TermName xmlns="http://schemas.microsoft.com/office/infopath/2007/PartnerControls">Tariff</TermName>
          <TermId xmlns="http://schemas.microsoft.com/office/infopath/2007/PartnerControls">cc4c938c-feeb-4c7a-a862-f9df7d868b49</TermId>
        </TermInfo>
        <TermInfo xmlns="http://schemas.microsoft.com/office/infopath/2007/PartnerControls">
          <TermName xmlns="http://schemas.microsoft.com/office/infopath/2007/PartnerControls">BOG (Board Of Governors)</TermName>
          <TermId xmlns="http://schemas.microsoft.com/office/infopath/2007/PartnerControls">86d60ba5-6ccd-48fa-8ab9-157b4439904e</TermId>
        </TermInfo>
      </Terms>
    </mb7a63be961241008d728fcf8db72869>
    <b096d808b59a41b7a526eb1052d792f3 xmlns="2e64aaae-efe8-4b36-9ab4-486f04499e09">
      <Terms xmlns="http://schemas.microsoft.com/office/infopath/2007/PartnerControls">
        <TermInfo xmlns="http://schemas.microsoft.com/office/infopath/2007/PartnerControls">
          <TermName xmlns="http://schemas.microsoft.com/office/infopath/2007/PartnerControls">Administrative:ADM01-235 - Transitory and Non-Essential Records</TermName>
          <TermId xmlns="http://schemas.microsoft.com/office/infopath/2007/PartnerControls">99f4c728-dddd-4875-a869-597421277e8b</TermId>
        </TermInfo>
      </Terms>
    </b096d808b59a41b7a526eb1052d792f3>
    <_dlc_DocId xmlns="dcc7e218-8b47-4273-ba28-07719656e1ad">XWK2E22ZZR56-56-1831</_dlc_DocId>
    <_dlc_DocIdUrl xmlns="dcc7e218-8b47-4273-ba28-07719656e1ad">
      <Url>https://records.oa.caiso.com/sites/MID/ID/_layouts/15/DocIdRedir.aspx?ID=XWK2E22ZZR56-56-1831</Url>
      <Description>XWK2E22ZZR56-56-1831</Description>
    </_dlc_DocIdUrl>
    <_dlc_DocIdPersistId xmlns="dcc7e218-8b47-4273-ba28-07719656e1ad" xsi:nil="true"/>
    <Date_x0020_Became_x0020_Record xmlns="e6671a59-50a7-4167-890c-836f7535b734">2019-08-19T21:58:09+00:00</Date_x0020_Became_x0020_Record>
    <Division xmlns="e6671a59-50a7-4167-890c-836f7535b734">Infrastructure and Operations Planning</Division>
    <InfoSec_x0020_Classification xmlns="e6671a59-50a7-4167-890c-836f7535b734">California ISO INTERNAL USE. For use by all authorized California ISO personnel. Do not release or disclose outside the California ISO.</InfoSec_x0020_Classification>
    <Doc_x0020_Status xmlns="e6671a59-50a7-4167-890c-836f7535b734">Draft</Doc_x0020_Status>
    <ISO_x0020_Department xmlns="e6671a59-50a7-4167-890c-836f7535b734">Transmission Infrastructure Planning</ISO_x0020_Department>
    <Doc_x0020_Owner xmlns="e6671a59-50a7-4167-890c-836f7535b734">
      <UserInfo>
        <DisplayName/>
        <AccountId xsi:nil="true"/>
        <AccountType/>
      </UserInfo>
    </Doc_x0020_Owner>
  </documentManagement>
</p:properties>
</file>

<file path=customXml/item3.xml><?xml version="1.0" encoding="utf-8"?>
<ct:contentTypeSchema xmlns:ct="http://schemas.microsoft.com/office/2006/metadata/contentType" xmlns:ma="http://schemas.microsoft.com/office/2006/metadata/properties/metaAttributes" ct:_="" ma:_="" ma:contentTypeName="ISO Document" ma:contentTypeID="0x010100B72ED250C60CFC47AE0A3A0E8940792600B69C9D538F96DA4297C6B182297AD971" ma:contentTypeVersion="87" ma:contentTypeDescription="" ma:contentTypeScope="" ma:versionID="1597efae3ebe63081a32fb57e6497ce5">
  <xsd:schema xmlns:xsd="http://www.w3.org/2001/XMLSchema" xmlns:xs="http://www.w3.org/2001/XMLSchema" xmlns:p="http://schemas.microsoft.com/office/2006/metadata/properties" xmlns:ns1="http://schemas.microsoft.com/sharepoint/v3" xmlns:ns2="e6671a59-50a7-4167-890c-836f7535b734" xmlns:ns3="dcc7e218-8b47-4273-ba28-07719656e1ad" xmlns:ns4="2e64aaae-efe8-4b36-9ab4-486f04499e09" xmlns:ns5="53d0012f-b9c0-4b00-a54f-bfdbdfe1e517" targetNamespace="http://schemas.microsoft.com/office/2006/metadata/properties" ma:root="true" ma:fieldsID="334350310c10efe578d4d7dccfcfad03" ns1:_="" ns2:_="" ns3:_="" ns4:_="" ns5:_="">
    <xsd:import namespace="http://schemas.microsoft.com/sharepoint/v3"/>
    <xsd:import namespace="e6671a59-50a7-4167-890c-836f7535b734"/>
    <xsd:import namespace="dcc7e218-8b47-4273-ba28-07719656e1ad"/>
    <xsd:import namespace="2e64aaae-efe8-4b36-9ab4-486f04499e09"/>
    <xsd:import namespace="53d0012f-b9c0-4b00-a54f-bfdbdfe1e517"/>
    <xsd:element name="properties">
      <xsd:complexType>
        <xsd:sequence>
          <xsd:element name="documentManagement">
            <xsd:complexType>
              <xsd:all>
                <xsd:element ref="ns2:Doc_x0020_Owner" minOccurs="0"/>
                <xsd:element ref="ns2:Doc_x0020_Status" minOccurs="0"/>
                <xsd:element ref="ns2:InfoSec_x0020_Classification" minOccurs="0"/>
                <xsd:element ref="ns2:ISO_x0020_Department" minOccurs="0"/>
                <xsd:element ref="ns2:Date_x0020_Became_x0020_Record" minOccurs="0"/>
                <xsd:element ref="ns3:_dlc_DocIdUrl" minOccurs="0"/>
                <xsd:element ref="ns3:_dlc_DocIdPersistId" minOccurs="0"/>
                <xsd:element ref="ns3:_dlc_DocId" minOccurs="0"/>
                <xsd:element ref="ns2:Division" minOccurs="0"/>
                <xsd:element ref="ns4:b096d808b59a41b7a526eb1052d792f3" minOccurs="0"/>
                <xsd:element ref="ns4:TaxCatchAll" minOccurs="0"/>
                <xsd:element ref="ns4:TaxCatchAllLabel" minOccurs="0"/>
                <xsd:element ref="ns4:ac6042663e6544a5b5f6c47baa21cbec" minOccurs="0"/>
                <xsd:element ref="ns4:mb7a63be961241008d728fcf8db72869" minOccurs="0"/>
                <xsd:element ref="ns1:CSMeta2010Field"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26" nillable="true" ma:displayName="Classification Status" ma:hidden="true"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671a59-50a7-4167-890c-836f7535b734" elementFormDefault="qualified">
    <xsd:import namespace="http://schemas.microsoft.com/office/2006/documentManagement/types"/>
    <xsd:import namespace="http://schemas.microsoft.com/office/infopath/2007/PartnerControls"/>
    <xsd:element name="Doc_x0020_Owner" ma:index="2" nillable="true" ma:displayName="Doc Owner" ma:description="" ma:list="UserInfo" ma:SharePointGroup="0" ma:internalName="Doc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Status" ma:index="3" nillable="true" ma:displayName="Doc Status" ma:format="Dropdown" ma:internalName="Doc_x0020_Status" ma:readOnly="false">
      <xsd:simpleType>
        <xsd:restriction base="dms:Choice">
          <xsd:enumeration value="Draft"/>
          <xsd:enumeration value="Under Review"/>
          <xsd:enumeration value="Final"/>
        </xsd:restriction>
      </xsd:simpleType>
    </xsd:element>
    <xsd:element name="InfoSec_x0020_Classification" ma:index="4" nillable="true" ma:displayName="Information Classification" ma:description="" ma:format="Dropdown" ma:internalName="InfoSec_x0020_Classification" ma:readOnly="false">
      <xsd:simpleType>
        <xsd:restriction base="dms:Choice">
          <xsd:enumeration value="- Current Classifications -"/>
          <xsd:enumeration value="ISO Public"/>
          <xsd:enumeration value="ISO Limited Distribution - Green"/>
          <xsd:enumeration value="ISO Limited Distribution - Amber"/>
          <xsd:enumeration value="ISO Limited Distribution - Red"/>
          <xsd:enumeration value="ISO Internal Use"/>
          <xsd:enumeration value="ISO Confidential"/>
          <xsd:enumeration value="ISO Restricted"/>
          <xsd:enumeration value="- Past Classifications -"/>
          <xsd:enumeration value="CAISO Public"/>
          <xsd:enumeration value="Copyright 2019 California ISO"/>
          <xsd:enumeration value="California ISO INTERNAL USE. For use by all authorized California ISO personnel. Do not release or disclose outside the California ISO."/>
          <xsd:enumeration value="California ISO CONFIDENTIAL. For use by authorized California ISO personnel only with a need to know. Do not release or disclose outside the California ISO."/>
          <xsd:enumeration value="California ISO RESTRICTED. This information is for use solely by authorized California ISO employees with a need to know and a signed confidentiality non-disclosure agreement.  Do not release, disclose or reproduce this information."/>
          <xsd:enumeration value="PCII or CEII"/>
          <xsd:enumeration value="Privileged and Confidential. (Legal Use Only)."/>
          <xsd:enumeration value="Copyright 2018 California ISO"/>
          <xsd:enumeration value="Copyright 2017 California ISO"/>
          <xsd:enumeration value="Copyright 2016 California ISO"/>
          <xsd:enumeration value="Copyright 2015 California ISO"/>
          <xsd:enumeration value="Copyright 2014 California ISO"/>
          <xsd:enumeration value="Copyright 2013 California ISO"/>
          <xsd:enumeration value="Copyright 2012 California ISO"/>
          <xsd:enumeration value="Copyright 2011 California ISO"/>
        </xsd:restriction>
      </xsd:simpleType>
    </xsd:element>
    <xsd:element name="ISO_x0020_Department" ma:index="5" nillable="true" ma:displayName="ISO Department" ma:description="" ma:format="Dropdown" ma:internalName="ISO_x0020_Department">
      <xsd:simpleType>
        <xsd:restriction base="dms:Choice">
          <xsd:enumeration value="--Current Departments--"/>
          <xsd:enumeration value="Architecture and Integration"/>
          <xsd:enumeration value="Audit and Advisory Services"/>
          <xsd:enumeration value="Business Continuity"/>
          <xsd:enumeration value="California Regulatory Affairs"/>
          <xsd:enumeration value="Campus Operations"/>
          <xsd:enumeration value="Common Services and Solutions Delivery"/>
          <xsd:enumeration value="Corporate Compliance"/>
          <xsd:enumeration value="Corporate Systems"/>
          <xsd:enumeration value="Communications &amp; Public Relations"/>
          <xsd:enumeration value="Critical Systems"/>
          <xsd:enumeration value="Customer Readiness"/>
          <xsd:enumeration value="Data Science and Solutions Delivery"/>
          <xsd:enumeration value="Database &amp; Storage Engineering"/>
          <xsd:enumeration value="EMS Information Technology"/>
          <xsd:enumeration value="Enterprise Model Management"/>
          <xsd:enumeration value="Enterprise Operations"/>
          <xsd:enumeration value="Enterprise Process Design and Training"/>
          <xsd:enumeration value="External Affairs"/>
          <xsd:enumeration value="Finance"/>
          <xsd:enumeration value="General Counsel"/>
          <xsd:enumeration value="Grid Assets"/>
          <xsd:enumeration value="Human Resources"/>
          <xsd:enumeration value="Information Security"/>
          <xsd:enumeration value="Information Security Compliance"/>
          <xsd:enumeration value="ITSM"/>
          <xsd:enumeration value="Infrastructure and Operations Planning"/>
          <xsd:enumeration value="Infrastructure Compliance"/>
          <xsd:enumeration value="Legal"/>
          <xsd:enumeration value="Market Design and Analysis"/>
          <xsd:enumeration value="Market Engineering and Network Application Support"/>
          <xsd:enumeration value="Market Monitoring"/>
          <xsd:enumeration value="Market Performance &amp; Advanced Analytics"/>
          <xsd:enumeration value="Market Policy Development"/>
          <xsd:enumeration value="Market Settlement Design and Configuration"/>
          <xsd:enumeration value="Market Settlement Disputes"/>
          <xsd:enumeration value="Market Settlement Production"/>
          <xsd:enumeration value="Market Strategy and Governance"/>
          <xsd:enumeration value="Market Validation"/>
          <xsd:enumeration value="Model and Contract Implementation"/>
          <xsd:enumeration value="Network Services"/>
          <xsd:enumeration value="Operations Change Initiatives"/>
          <xsd:enumeration value="Operations Compliance"/>
          <xsd:enumeration value="Operations Metrics and Analysis"/>
          <xsd:enumeration value="Operations Planning"/>
          <xsd:enumeration value="Operations Policy &amp; Analytics"/>
          <xsd:enumeration value="Operations Training"/>
          <xsd:enumeration value="Power Systems Technology Development"/>
          <xsd:enumeration value="Procurement"/>
          <xsd:enumeration value="Project Management"/>
          <xsd:enumeration value="Queue Management"/>
          <xsd:enumeration value="Real Time Operations"/>
          <xsd:enumeration value="Regional Transmission"/>
          <xsd:enumeration value="Regulatory Contracts"/>
          <xsd:enumeration value="Reliability and Market Operations Engineering"/>
          <xsd:enumeration value="Reliability Coordination"/>
          <xsd:enumeration value="Resource Assessment and Planning"/>
          <xsd:enumeration value="Short Term Forecasting"/>
          <xsd:enumeration value="Stakeholder Engagement &amp; Customer Experience"/>
          <xsd:enumeration value="Stakeholder Engagement"/>
          <xsd:enumeration value="Strategy and Risk Management"/>
          <xsd:enumeration value="System Operations"/>
          <xsd:enumeration value="Systems Engineering &amp; Automation"/>
          <xsd:enumeration value="Transmission Infrastructure Planning"/>
          <xsd:enumeration value="Vendor Products and Quality"/>
          <xsd:enumeration value="--Past Departments--"/>
          <xsd:enumeration value="Business Planning and Operations"/>
          <xsd:enumeration value="Business Solutions"/>
          <xsd:enumeration value="Business Solutions and Quality"/>
          <xsd:enumeration value="CFO &amp; Treasurer"/>
          <xsd:enumeration value="Compensation &amp; Benefits"/>
          <xsd:enumeration value="Compliance &amp; Corporate Affairs"/>
          <xsd:enumeration value="Corporate Business Operations"/>
          <xsd:enumeration value="Corporate Secretary"/>
          <xsd:enumeration value="Customer Service and Stakeholder Affairs"/>
          <xsd:enumeration value="Customer Services &amp; Industrial Affairs"/>
          <xsd:enumeration value="Day-Ahead Market and Real-Time Operations Support"/>
          <xsd:enumeration value="Executive Advisor - Operations"/>
          <xsd:enumeration value="Executive Office"/>
          <xsd:enumeration value="Federal Affairs"/>
          <xsd:enumeration value="Government Affairs"/>
          <xsd:enumeration value="Human Resources Operations"/>
          <xsd:enumeration value="Infrastructure Contracts and Management"/>
          <xsd:enumeration value="Infrastructure Development"/>
          <xsd:enumeration value="Interconnection Implementation"/>
          <xsd:enumeration value="Internal Audit"/>
          <xsd:enumeration value="IT Architecture"/>
          <xsd:enumeration value="IT Enterprise Support &amp; Campus Operations"/>
          <xsd:enumeration value="IT Infrastructure Engineering &amp; Network Operations"/>
          <xsd:enumeration value="IT Infrastructure Engineering &amp; Systems Operations"/>
          <xsd:enumeration value="IT Operations"/>
          <xsd:enumeration value="Learning &amp; Leadership Development"/>
          <xsd:enumeration value="Market &amp; Infrastructure Compliance"/>
          <xsd:enumeration value="Market &amp; Infrastructure Policy"/>
          <xsd:enumeration value="Market Analysis &amp; Development"/>
          <xsd:enumeration value="Market Analysis and Development"/>
          <xsd:enumeration value="Market and Infrastructure Policy"/>
          <xsd:enumeration value="Market Development and Analysis"/>
          <xsd:enumeration value="Market Services"/>
          <xsd:enumeration value="Market Services Support"/>
          <xsd:enumeration value="Market Validation and Quality Analysis"/>
          <xsd:enumeration value="Operational Readiness"/>
          <xsd:enumeration value="Operations Compliance &amp; Control"/>
          <xsd:enumeration value="Operations Engineering Services"/>
          <xsd:enumeration value="Operations Process, Procedures and Training"/>
          <xsd:enumeration value="Power Systems and Smart Grid Technology Development"/>
          <xsd:enumeration value="Power Systems Technology Operations"/>
          <xsd:enumeration value="Program Office"/>
          <xsd:enumeration value="QA, Architecture and Enterprise Data Mgmt"/>
          <xsd:enumeration value="Regional Affairs"/>
          <xsd:enumeration value="Regulatory Affairs"/>
          <xsd:enumeration value="Regulatory Affairs - DER"/>
          <xsd:enumeration value="Renewable Studies"/>
          <xsd:enumeration value="Security, Architecture, Model Management &amp; Quality"/>
          <xsd:enumeration value="Short-Term Demand and Renewable Forecasting"/>
          <xsd:enumeration value="Smart Grid Technologies &amp; Strategy"/>
          <xsd:enumeration value="State Affairs"/>
          <xsd:enumeration value="State Regulatory Strategy"/>
          <xsd:enumeration value="Strategic Alliances"/>
        </xsd:restriction>
      </xsd:simpleType>
    </xsd:element>
    <xsd:element name="Date_x0020_Became_x0020_Record" ma:index="6" nillable="true" ma:displayName="Date Became Record" ma:default="[today]" ma:description="" ma:format="DateOnly" ma:hidden="true" ma:internalName="Date_x0020_Became_x0020_Record" ma:readOnly="false">
      <xsd:simpleType>
        <xsd:restriction base="dms:DateTime"/>
      </xsd:simpleType>
    </xsd:element>
    <xsd:element name="Division" ma:index="16" nillable="true" ma:displayName="ISO Division" ma:default="Market and Infrastructure Development" ma:description="" ma:format="Dropdown" ma:internalName="Division">
      <xsd:simpleType>
        <xsd:restriction base="dms:Choice">
          <xsd:enumeration value="- Current Divisions -"/>
          <xsd:enumeration value="Enterprise Program Management Office"/>
          <xsd:enumeration value="Enterprise Support &amp; Campus Operations"/>
          <xsd:enumeration value="Executive Office"/>
          <xsd:enumeration value="External Affairs"/>
          <xsd:enumeration value="Finance"/>
          <xsd:enumeration value="General Counsel"/>
          <xsd:enumeration value="Human Resources"/>
          <xsd:enumeration value="Infrastructure and Operations Planning"/>
          <xsd:enumeration value="Market Design &amp; Analysis"/>
          <xsd:enumeration value="Market Monitoring"/>
          <xsd:enumeration value="Project Management Office"/>
          <xsd:enumeration value="Power Systems &amp; Market Technology"/>
          <xsd:enumeration value="Stakeholder Engagement &amp; Customer Experience"/>
          <xsd:enumeration value="System Operations"/>
          <xsd:enumeration value="- Past Divisions -"/>
          <xsd:enumeration value="Customer &amp; State Affairs"/>
          <xsd:enumeration value="Market and Infrastructure Development"/>
          <xsd:enumeration value="Market Quality &amp; Renewable Integration"/>
          <xsd:enumeration value="Operations"/>
          <xsd:enumeration value="Policy &amp; Client Services"/>
          <xsd:enumeration value="Regional &amp; Federal Affairs"/>
          <xsd:enumeration value="Technology"/>
          <xsd:enumeration value="General Counsel &amp; Administration"/>
        </xsd:restriction>
      </xsd:simpleType>
    </xsd:element>
  </xsd:schema>
  <xsd:schema xmlns:xsd="http://www.w3.org/2001/XMLSchema" xmlns:xs="http://www.w3.org/2001/XMLSchema" xmlns:dms="http://schemas.microsoft.com/office/2006/documentManagement/types" xmlns:pc="http://schemas.microsoft.com/office/infopath/2007/PartnerControls" targetNamespace="dcc7e218-8b47-4273-ba28-07719656e1ad" elementFormDefault="qualified">
    <xsd:import namespace="http://schemas.microsoft.com/office/2006/documentManagement/types"/>
    <xsd:import namespace="http://schemas.microsoft.com/office/infopath/2007/PartnerControls"/>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false">
      <xsd:simpleType>
        <xsd:restriction base="dms:Boolean"/>
      </xsd:simpleType>
    </xsd:element>
    <xsd:element name="_dlc_DocId" ma:index="14"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64aaae-efe8-4b36-9ab4-486f04499e09" elementFormDefault="qualified">
    <xsd:import namespace="http://schemas.microsoft.com/office/2006/documentManagement/types"/>
    <xsd:import namespace="http://schemas.microsoft.com/office/infopath/2007/PartnerControls"/>
    <xsd:element name="b096d808b59a41b7a526eb1052d792f3" ma:index="18" nillable="true" ma:taxonomy="true" ma:internalName="b096d808b59a41b7a526eb1052d792f3" ma:taxonomyFieldName="AutoClassRecordSeries" ma:displayName="Automatically Updated Record Series" ma:readOnly="false" ma:default="" ma:fieldId="{b096d808-b59a-41b7-a526-eb1052d792f3}" ma:sspId="2e7ee6ce-ef65-4ea8-ac93-b3dccb6c50ab" ma:termSetId="7d168031-9c36-4bb0-a326-5d21d4010fef"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379d5730-78e4-4cbb-96dd-e465d29e98e0}" ma:internalName="TaxCatchAll" ma:showField="CatchAllData" ma:web="e6671a59-50a7-4167-890c-836f7535b734">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379d5730-78e4-4cbb-96dd-e465d29e98e0}" ma:internalName="TaxCatchAllLabel" ma:readOnly="true" ma:showField="CatchAllDataLabel" ma:web="e6671a59-50a7-4167-890c-836f7535b734">
      <xsd:complexType>
        <xsd:complexContent>
          <xsd:extension base="dms:MultiChoiceLookup">
            <xsd:sequence>
              <xsd:element name="Value" type="dms:Lookup" maxOccurs="unbounded" minOccurs="0" nillable="true"/>
            </xsd:sequence>
          </xsd:extension>
        </xsd:complexContent>
      </xsd:complexType>
    </xsd:element>
    <xsd:element name="ac6042663e6544a5b5f6c47baa21cbec" ma:index="22" nillable="true" ma:taxonomy="true" ma:internalName="ac6042663e6544a5b5f6c47baa21cbec" ma:taxonomyFieldName="AutoClassDocumentType" ma:displayName="Automatically Updated Document Type" ma:readOnly="false" ma:default="" ma:fieldId="{ac604266-3e65-44a5-b5f6-c47baa21cbec}" ma:sspId="2e7ee6ce-ef65-4ea8-ac93-b3dccb6c50ab" ma:termSetId="0970d2fb-dc85-4fb5-b352-cf8dd925641e" ma:anchorId="00000000-0000-0000-0000-000000000000" ma:open="false" ma:isKeyword="false">
      <xsd:complexType>
        <xsd:sequence>
          <xsd:element ref="pc:Terms" minOccurs="0" maxOccurs="1"/>
        </xsd:sequence>
      </xsd:complexType>
    </xsd:element>
    <xsd:element name="mb7a63be961241008d728fcf8db72869" ma:index="24" nillable="true" ma:taxonomy="true" ma:internalName="mb7a63be961241008d728fcf8db72869" ma:taxonomyFieldName="AutoClassTopic" ma:displayName="Automatically Updated Topic" ma:readOnly="false" ma:default="" ma:fieldId="{6b7a63be-9612-4100-8d72-8fcf8db72869}" ma:taxonomyMulti="true" ma:sspId="2e7ee6ce-ef65-4ea8-ac93-b3dccb6c50ab" ma:termSetId="8b5665c4-6659-459b-90b1-69777ba5afa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d0012f-b9c0-4b00-a54f-bfdbdfe1e517"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LongProperties xmlns="http://schemas.microsoft.com/office/2006/metadata/long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ItemUpdatedEventHandlerForConceptSearch</Name>
    <Synchronization>Asynchronous</Synchronization>
    <Type>10002</Type>
    <SequenceNumber>10001</SequenceNumber>
    <Url/>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Url/>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Url/>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Url/>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Url/>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Url/>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Url/>
    <Assembly>conceptSearching.Sharepoint.ContentTypes2010, Version=1.0.0.0, Culture=neutral, PublicKeyToken=858f8f13980e4745</Assembly>
    <Class>conceptSearching.Sharepoint.ContentTypes2010.CSHandleEvent</Class>
    <Data/>
    <Filter/>
  </Receiver>
</spe:Receivers>
</file>

<file path=customXml/itemProps1.xml><?xml version="1.0" encoding="utf-8"?>
<ds:datastoreItem xmlns:ds="http://schemas.openxmlformats.org/officeDocument/2006/customXml" ds:itemID="{8E8372ED-2F6E-4EE6-9BAB-EF5D6D259A31}"/>
</file>

<file path=customXml/itemProps2.xml><?xml version="1.0" encoding="utf-8"?>
<ds:datastoreItem xmlns:ds="http://schemas.openxmlformats.org/officeDocument/2006/customXml" ds:itemID="{8FA2F256-556C-4473-8222-8FB2C54227F8}"/>
</file>

<file path=customXml/itemProps3.xml><?xml version="1.0" encoding="utf-8"?>
<ds:datastoreItem xmlns:ds="http://schemas.openxmlformats.org/officeDocument/2006/customXml" ds:itemID="{0844EAF4-1DF6-4B68-B186-E5826DB762AA}"/>
</file>

<file path=customXml/itemProps4.xml><?xml version="1.0" encoding="utf-8"?>
<ds:datastoreItem xmlns:ds="http://schemas.openxmlformats.org/officeDocument/2006/customXml" ds:itemID="{8E01461D-B2CD-4B12-9F2A-6A51C418066D}"/>
</file>

<file path=customXml/itemProps5.xml><?xml version="1.0" encoding="utf-8"?>
<ds:datastoreItem xmlns:ds="http://schemas.openxmlformats.org/officeDocument/2006/customXml" ds:itemID="{0D3EAE63-6E73-4411-962F-7895DDB7CCB4}"/>
</file>

<file path=customXml/itemProps6.xml><?xml version="1.0" encoding="utf-8"?>
<ds:datastoreItem xmlns:ds="http://schemas.openxmlformats.org/officeDocument/2006/customXml" ds:itemID="{6E3A3D27-D9F2-4D44-8AF1-01DE57B8F809}"/>
</file>

<file path=docProps/app.xml><?xml version="1.0" encoding="utf-8"?>
<Properties xmlns="http://schemas.openxmlformats.org/officeDocument/2006/extended-properties" xmlns:vt="http://schemas.openxmlformats.org/officeDocument/2006/docPropsVTypes">
  <Template>ISO PP Template-Standard</Template>
  <TotalTime>0</TotalTime>
  <Words>1152</Words>
  <Application>Microsoft Office PowerPoint</Application>
  <PresentationFormat>On-screen Show (4:3)</PresentationFormat>
  <Paragraphs>116</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Transmission Planning and Interconnection</vt:lpstr>
      <vt:lpstr>The ISO leads the transmission planning process for our footprint, coordinated with load forecasts from the CEC and resource planning from the CPUC</vt:lpstr>
      <vt:lpstr>Transmission Planning and Generation Interconnection are two of four fundamental and interwoven processes:</vt:lpstr>
      <vt:lpstr>California’s climate change goals are driving escalating load forecasts</vt:lpstr>
      <vt:lpstr>ISO transmission planning process continues to use zonal approach which enables clear direction and prioritization</vt:lpstr>
      <vt:lpstr>Portfolios – 2023-2024 Transmission Planning Process and 20-Year Transmission Outlook</vt:lpstr>
      <vt:lpstr>Studies are coordinated as a part of the transmission planning process</vt:lpstr>
      <vt:lpstr>Current circumstances necessitate transformative changes to the interconnection process</vt:lpstr>
      <vt:lpstr>Prioritize interconnection studies in areas with available and planned transmission capacity </vt:lpstr>
      <vt:lpstr>Score projects based on the interconnection customers’ self-assessment and load-serving entity selections</vt:lpstr>
      <vt:lpstr>Transformative change is critical to adapting to increased demand and competition for new generation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2018-02-04T21:39:48Z</dcterms:created>
  <dcterms:modified xsi:type="dcterms:W3CDTF">2024-09-20T23:18:02Z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0x010100B72ED250C60CFC47AE0A3A0E8940792600B69C9D538F96DA4297C6B182297AD971</vt:lpwstr>
  </property>
  <property fmtid="{D5CDD505-2E9C-101B-9397-08002B2CF9AE}" pid="3" name="AutoClassRecordSeries">
    <vt:lpwstr>88;#Administrative:ADM01-235 - Transitory and Non-Essential Records|99f4c728-dddd-4875-a869-597421277e8b</vt:lpwstr>
  </property>
  <property fmtid="{D5CDD505-2E9C-101B-9397-08002B2CF9AE}" pid="4" name="AutoClassDocumentType">
    <vt:lpwstr>101;#Drafts|50adc480-77e4-415f-afca-374874756b23</vt:lpwstr>
  </property>
  <property fmtid="{D5CDD505-2E9C-101B-9397-08002B2CF9AE}" pid="5" name="AutoClassTopic">
    <vt:lpwstr>18;#Planning|cb76c6a9-bfb7-4d17-8a96-6f2baff15b42;#17;#Tariff|cc4c938c-feeb-4c7a-a862-f9df7d868b49;#21;#BOG (Board Of Governors)|86d60ba5-6ccd-48fa-8ab9-157b4439904e</vt:lpwstr>
  </property>
  <property fmtid="{D5CDD505-2E9C-101B-9397-08002B2CF9AE}" pid="6" name="_dlc_DocIdItemGuid">
    <vt:lpwstr>b882f152-0e3b-4790-a82a-aad2ff0ca8fc</vt:lpwstr>
  </property>
  <property fmtid="{D5CDD505-2E9C-101B-9397-08002B2CF9AE}" pid="7" name="ArticulateGUID">
    <vt:lpwstr>6902B540-B652-4C9F-9CD3-E97FF068AC7C</vt:lpwstr>
  </property>
  <property fmtid="{D5CDD505-2E9C-101B-9397-08002B2CF9AE}" pid="8" name="ArticulatePath">
    <vt:lpwstr>Orientation - Briefing on Transmission Planning Process and GIDAP-Feb2019</vt:lpwstr>
  </property>
</Properties>
</file>