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7"/>
  </p:sldMasterIdLst>
  <p:notesMasterIdLst>
    <p:notesMasterId r:id="rId21"/>
  </p:notesMasterIdLst>
  <p:handoutMasterIdLst>
    <p:handoutMasterId r:id="rId22"/>
  </p:handoutMasterIdLst>
  <p:sldIdLst>
    <p:sldId id="259" r:id="rId8"/>
    <p:sldId id="260" r:id="rId9"/>
    <p:sldId id="264" r:id="rId10"/>
    <p:sldId id="265" r:id="rId11"/>
    <p:sldId id="266" r:id="rId12"/>
    <p:sldId id="267" r:id="rId13"/>
    <p:sldId id="280" r:id="rId14"/>
    <p:sldId id="282" r:id="rId15"/>
    <p:sldId id="283" r:id="rId16"/>
    <p:sldId id="285" r:id="rId17"/>
    <p:sldId id="281" r:id="rId18"/>
    <p:sldId id="268" r:id="rId19"/>
    <p:sldId id="269" r:id="rId20"/>
  </p:sldIdLst>
  <p:sldSz cx="121920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758B"/>
    <a:srgbClr val="686868"/>
    <a:srgbClr val="963821"/>
    <a:srgbClr val="727337"/>
    <a:srgbClr val="B8CBD6"/>
    <a:srgbClr val="6B823E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F83034-C2AF-4B64-AE42-8945DD604A7C}" v="2" dt="2023-09-21T18:59:00.4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582" autoAdjust="0"/>
  </p:normalViewPr>
  <p:slideViewPr>
    <p:cSldViewPr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0DB6BB2-093B-41D3-80AB-C56384B590B4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31CFDFF-4183-4ACD-A50D-82202B02C1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222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49105C9-BB34-48FE-BAF9-3AE514611FC0}" type="datetimeFigureOut">
              <a:rPr lang="en-US"/>
              <a:pPr>
                <a:defRPr/>
              </a:pPr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BBA16C7-CDC5-4224-A290-4C3986DA1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858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BE7BF04-7A8F-40C5-91F6-96F0868097F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553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A16C7-CDC5-4224-A290-4C3986DA1597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8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1"/>
            <a:ext cx="10363200" cy="993775"/>
          </a:xfrm>
          <a:prstGeom prst="rect">
            <a:avLst/>
          </a:prstGeom>
        </p:spPr>
        <p:txBody>
          <a:bodyPr/>
          <a:lstStyle>
            <a:lvl1pPr algn="l">
              <a:defRPr sz="3600" baseline="0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52800"/>
            <a:ext cx="103632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41"/>
          <a:stretch/>
        </p:blipFill>
        <p:spPr>
          <a:xfrm>
            <a:off x="0" y="6096000"/>
            <a:ext cx="12192000" cy="7650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9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68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036638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196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960438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E188C49E-526C-4CA2-87C2-E99663D531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604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36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036638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858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1112838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0082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036638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014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375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F758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457200"/>
            <a:ext cx="6815667" cy="566896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234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546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2460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686868"/>
                </a:solidFill>
              </a:defRPr>
            </a:lvl1pPr>
          </a:lstStyle>
          <a:p>
            <a:r>
              <a:rPr lang="en-US" altLang="en-US" dirty="0"/>
              <a:t>Page </a:t>
            </a:r>
            <a:fld id="{08221C61-D8E7-408F-9FD3-E2914F976291}" type="slidenum">
              <a:rPr lang="en-US" altLang="en-US"/>
              <a:pPr/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4" r="500" b="-6811"/>
          <a:stretch/>
        </p:blipFill>
        <p:spPr>
          <a:xfrm>
            <a:off x="0" y="0"/>
            <a:ext cx="12192000" cy="306715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0" y="6315075"/>
            <a:ext cx="12192000" cy="542924"/>
            <a:chOff x="0" y="6315075"/>
            <a:chExt cx="12192000" cy="542924"/>
          </a:xfrm>
        </p:grpSpPr>
        <p:pic>
          <p:nvPicPr>
            <p:cNvPr id="4" name="Picture 3"/>
            <p:cNvPicPr>
              <a:picLocks noChangeAspect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7807" b="23283"/>
            <a:stretch/>
          </p:blipFill>
          <p:spPr>
            <a:xfrm>
              <a:off x="0" y="6555432"/>
              <a:ext cx="12192000" cy="302567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 userDrawn="1"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50" t="-1" r="83750" b="60804"/>
            <a:stretch/>
          </p:blipFill>
          <p:spPr>
            <a:xfrm>
              <a:off x="457200" y="6315075"/>
              <a:ext cx="1524000" cy="3048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5" r:id="rId1"/>
    <p:sldLayoutId id="2147484634" r:id="rId2"/>
    <p:sldLayoutId id="2147484636" r:id="rId3"/>
    <p:sldLayoutId id="2147484637" r:id="rId4"/>
    <p:sldLayoutId id="2147484638" r:id="rId5"/>
    <p:sldLayoutId id="2147484639" r:id="rId6"/>
    <p:sldLayoutId id="2147484640" r:id="rId7"/>
    <p:sldLayoutId id="2147484641" r:id="rId8"/>
    <p:sldLayoutId id="2147484642" r:id="rId9"/>
    <p:sldLayoutId id="2147484643" r:id="rId10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iso.com/Pages/default.aspx" TargetMode="External"/><Relationship Id="rId13" Type="http://schemas.openxmlformats.org/officeDocument/2006/relationships/image" Target="../media/image20.jpe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12" Type="http://schemas.openxmlformats.org/officeDocument/2006/relationships/hyperlink" Target="http://www.caiso.com/dailybriefing/Pages/default.aspx" TargetMode="External"/><Relationship Id="rId2" Type="http://schemas.openxmlformats.org/officeDocument/2006/relationships/hyperlink" Target="https://flexale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channel/UCQTJYOWTa4OE0zLK5VYxgUA" TargetMode="External"/><Relationship Id="rId11" Type="http://schemas.openxmlformats.org/officeDocument/2006/relationships/image" Target="../media/image19.png"/><Relationship Id="rId5" Type="http://schemas.openxmlformats.org/officeDocument/2006/relationships/image" Target="../media/image16.png"/><Relationship Id="rId15" Type="http://schemas.openxmlformats.org/officeDocument/2006/relationships/image" Target="../media/image21.png"/><Relationship Id="rId10" Type="http://schemas.openxmlformats.org/officeDocument/2006/relationships/hyperlink" Target="https://twitter.com/California_ISO" TargetMode="External"/><Relationship Id="rId4" Type="http://schemas.openxmlformats.org/officeDocument/2006/relationships/hyperlink" Target="https://www.facebook.com/CaliforniaISO/" TargetMode="External"/><Relationship Id="rId9" Type="http://schemas.openxmlformats.org/officeDocument/2006/relationships/image" Target="../media/image18.png"/><Relationship Id="rId14" Type="http://schemas.openxmlformats.org/officeDocument/2006/relationships/hyperlink" Target="http://www.caiso.com/Pages/ISOToday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 bwMode="auto">
          <a:xfrm>
            <a:off x="838200" y="1981200"/>
            <a:ext cx="10439400" cy="9937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/>
              <a:t>Extended Day-Ahead Market (EDAM):</a:t>
            </a:r>
            <a:br>
              <a:rPr lang="en-US" altLang="en-US" b="1" dirty="0"/>
            </a:br>
            <a:r>
              <a:rPr lang="en-US" altLang="en-US" dirty="0"/>
              <a:t>Building on the existing benefits of </a:t>
            </a:r>
            <a:br>
              <a:rPr lang="en-US" altLang="en-US" dirty="0"/>
            </a:br>
            <a:r>
              <a:rPr lang="en-US" altLang="en-US" dirty="0"/>
              <a:t>regional coordination in the West</a:t>
            </a:r>
            <a:endParaRPr lang="en-US" altLang="en-US" sz="3200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838200" y="4114800"/>
            <a:ext cx="8686800" cy="7620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en-US" b="1" dirty="0"/>
              <a:t>Milos Bosanac</a:t>
            </a:r>
          </a:p>
          <a:p>
            <a:pPr>
              <a:spcBef>
                <a:spcPts val="0"/>
              </a:spcBef>
              <a:buFont typeface="Arial" charset="0"/>
              <a:buNone/>
              <a:defRPr/>
            </a:pPr>
            <a:r>
              <a:rPr lang="en-US" dirty="0"/>
              <a:t>Regional Markets Sector Manager, Market Policy Development (CAISO)</a:t>
            </a:r>
          </a:p>
          <a:p>
            <a:pPr>
              <a:buFont typeface="Arial" charset="0"/>
              <a:buNone/>
              <a:defRPr/>
            </a:pPr>
            <a:endParaRPr lang="en-US" dirty="0"/>
          </a:p>
          <a:p>
            <a:pPr>
              <a:buFont typeface="Arial" charset="0"/>
              <a:buNone/>
              <a:defRPr/>
            </a:pPr>
            <a:r>
              <a:rPr lang="en-US" dirty="0"/>
              <a:t>IEPA Annual Meeting 2023</a:t>
            </a:r>
          </a:p>
        </p:txBody>
      </p:sp>
    </p:spTree>
    <p:extLst>
      <p:ext uri="{BB962C8B-B14F-4D97-AF65-F5344CB8AC3E}">
        <p14:creationId xmlns:p14="http://schemas.microsoft.com/office/powerpoint/2010/main" val="1753427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1"/>
          <p:cNvSpPr txBox="1">
            <a:spLocks/>
          </p:cNvSpPr>
          <p:nvPr/>
        </p:nvSpPr>
        <p:spPr>
          <a:xfrm>
            <a:off x="457200" y="335090"/>
            <a:ext cx="11049000" cy="611831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2800" dirty="0">
                <a:solidFill>
                  <a:srgbClr val="4F758B"/>
                </a:solidFill>
              </a:rPr>
              <a:t>Opportunity remains to </a:t>
            </a:r>
            <a:r>
              <a:rPr lang="en-US" sz="2800" b="1" dirty="0">
                <a:solidFill>
                  <a:srgbClr val="4F758B"/>
                </a:solidFill>
              </a:rPr>
              <a:t>continue evolving regional governance </a:t>
            </a:r>
            <a:r>
              <a:rPr lang="en-US" sz="2800" dirty="0">
                <a:solidFill>
                  <a:srgbClr val="4F758B"/>
                </a:solidFill>
              </a:rPr>
              <a:t>to facilitate a single Western market and unlock greater economic, reliability, and environmental benefits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E188C49E-526C-4CA2-87C2-E99663D5313E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594494" y="2209801"/>
            <a:ext cx="2377306" cy="2145657"/>
            <a:chOff x="527877" y="1840034"/>
            <a:chExt cx="1604361" cy="1441616"/>
          </a:xfrm>
        </p:grpSpPr>
        <p:sp>
          <p:nvSpPr>
            <p:cNvPr id="22" name="TextBox 21"/>
            <p:cNvSpPr txBox="1"/>
            <p:nvPr/>
          </p:nvSpPr>
          <p:spPr>
            <a:xfrm>
              <a:off x="527877" y="2819985"/>
              <a:ext cx="16043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ctr">
                <a:defRPr sz="1800" b="1">
                  <a:latin typeface="Arial Narrow" panose="020B0606020202030204" pitchFamily="34" charset="0"/>
                </a:defRPr>
              </a:lvl1pPr>
            </a:lstStyle>
            <a:p>
              <a:r>
                <a:rPr lang="en-US" sz="1200" b="0" dirty="0">
                  <a:latin typeface="Arial" panose="020B0604020202020204" pitchFamily="34" charset="0"/>
                  <a:cs typeface="Arial" panose="020B0604020202020204" pitchFamily="34" charset="0"/>
                </a:rPr>
                <a:t>Market governance</a:t>
              </a:r>
            </a:p>
            <a:p>
              <a:r>
                <a:rPr lang="en-US" sz="1200" b="0" dirty="0">
                  <a:latin typeface="Arial" panose="020B0604020202020204" pitchFamily="34" charset="0"/>
                  <a:cs typeface="Arial" panose="020B0604020202020204" pitchFamily="34" charset="0"/>
                </a:rPr>
                <a:t>considerations</a:t>
              </a: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046" y="1840034"/>
              <a:ext cx="1396023" cy="1021480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2971800" y="1923115"/>
            <a:ext cx="8282273" cy="4413678"/>
            <a:chOff x="2034969" y="1711292"/>
            <a:chExt cx="8282273" cy="4413678"/>
          </a:xfrm>
        </p:grpSpPr>
        <p:sp>
          <p:nvSpPr>
            <p:cNvPr id="18" name="TextBox 17"/>
            <p:cNvSpPr txBox="1"/>
            <p:nvPr/>
          </p:nvSpPr>
          <p:spPr>
            <a:xfrm>
              <a:off x="2034969" y="4650393"/>
              <a:ext cx="168667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800" b="1"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sz="14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Bid-to-bill</a:t>
              </a:r>
            </a:p>
            <a:p>
              <a:pPr algn="r"/>
              <a:r>
                <a:rPr lang="en-US" sz="14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Full network model</a:t>
              </a:r>
            </a:p>
            <a:p>
              <a:pPr algn="r"/>
              <a:r>
                <a:rPr lang="en-US" sz="14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Metering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flipV="1">
              <a:off x="5294391" y="3216728"/>
              <a:ext cx="0" cy="1291035"/>
            </a:xfrm>
            <a:prstGeom prst="straightConnector1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654901" y="3286805"/>
              <a:ext cx="2589107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800" b="1"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sz="14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Transmission provisioning</a:t>
              </a:r>
            </a:p>
            <a:p>
              <a:pPr algn="r"/>
              <a:r>
                <a:rPr lang="en-US" sz="14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 sufficiency</a:t>
              </a:r>
            </a:p>
            <a:p>
              <a:pPr algn="r"/>
              <a:r>
                <a:rPr lang="en-US" sz="14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Efficient resource commitment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7015825" y="1734818"/>
              <a:ext cx="0" cy="1415830"/>
            </a:xfrm>
            <a:prstGeom prst="straightConnector1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4267200" y="1828800"/>
              <a:ext cx="269016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sz="1800" b="1">
                  <a:latin typeface="Arial Narrow" panose="020B0606020202030204" pitchFamily="34" charset="0"/>
                </a:defRPr>
              </a:lvl1pPr>
            </a:lstStyle>
            <a:p>
              <a:pPr algn="r"/>
              <a:r>
                <a:rPr lang="en-US" sz="14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Coordinated long-term planning</a:t>
              </a:r>
            </a:p>
            <a:p>
              <a:pPr algn="r"/>
              <a:r>
                <a:rPr lang="en-US" sz="14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Resource adequacy</a:t>
              </a:r>
            </a:p>
            <a:p>
              <a:pPr algn="r"/>
              <a:r>
                <a:rPr lang="en-US" sz="1400" b="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Transmission access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3770680" y="4590117"/>
              <a:ext cx="0" cy="1444871"/>
            </a:xfrm>
            <a:prstGeom prst="straightConnector1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tailEnd type="triangle" w="med" len="lg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3962743" y="4590117"/>
              <a:ext cx="6354499" cy="1534853"/>
            </a:xfrm>
            <a:prstGeom prst="rect">
              <a:avLst/>
            </a:prstGeom>
            <a:solidFill>
              <a:srgbClr val="35BDB2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87657" y="4702383"/>
              <a:ext cx="2044149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cs typeface="Arial" panose="020B0604020202020204" pitchFamily="34" charset="0"/>
                </a:rPr>
                <a:t>WEIM</a:t>
              </a:r>
            </a:p>
            <a:p>
              <a:r>
                <a:rPr lang="en-US" b="1" dirty="0">
                  <a:solidFill>
                    <a:schemeClr val="bg1"/>
                  </a:solidFill>
                  <a:cs typeface="Arial" panose="020B0604020202020204" pitchFamily="34" charset="0"/>
                </a:rPr>
                <a:t>Real-time market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87657" y="5536119"/>
              <a:ext cx="331018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cs typeface="Arial" panose="020B0604020202020204" pitchFamily="34" charset="0"/>
                </a:rPr>
                <a:t>The WEIM achieves efficient “last minute” trading across participating regions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082311" y="4828290"/>
              <a:ext cx="203453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Under joint governance</a:t>
              </a:r>
            </a:p>
          </p:txBody>
        </p:sp>
        <p:pic>
          <p:nvPicPr>
            <p:cNvPr id="12" name="Picture 48" descr="Image result for california iso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5275" y="4694880"/>
              <a:ext cx="2481455" cy="1315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Rectangle 41"/>
            <p:cNvSpPr/>
            <p:nvPr/>
          </p:nvSpPr>
          <p:spPr>
            <a:xfrm>
              <a:off x="5481755" y="3216728"/>
              <a:ext cx="4835486" cy="1380119"/>
            </a:xfrm>
            <a:prstGeom prst="rect">
              <a:avLst/>
            </a:prstGeom>
            <a:solidFill>
              <a:srgbClr val="35BDB2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581979" y="3270467"/>
              <a:ext cx="2172390" cy="73866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cs typeface="Arial" panose="020B0604020202020204" pitchFamily="34" charset="0"/>
                </a:rPr>
                <a:t>EDAM</a:t>
              </a:r>
              <a:br>
                <a:rPr lang="en-US" sz="2400" b="1" dirty="0">
                  <a:solidFill>
                    <a:schemeClr val="bg1"/>
                  </a:solidFill>
                  <a:cs typeface="Arial" panose="020B0604020202020204" pitchFamily="34" charset="0"/>
                </a:rPr>
              </a:br>
              <a:r>
                <a:rPr lang="en-US" b="1" dirty="0">
                  <a:solidFill>
                    <a:schemeClr val="bg1"/>
                  </a:solidFill>
                  <a:cs typeface="Arial" panose="020B0604020202020204" pitchFamily="34" charset="0"/>
                </a:rPr>
                <a:t>Day-ahead market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581980" y="4022178"/>
              <a:ext cx="4392071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cs typeface="Arial" panose="020B0604020202020204" pitchFamily="34" charset="0"/>
                </a:rPr>
                <a:t>The EDAM will cover the complete wholesale market from Day-ahead to Real-time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209411" y="1711292"/>
              <a:ext cx="3107830" cy="1517999"/>
            </a:xfrm>
            <a:prstGeom prst="rect">
              <a:avLst/>
            </a:prstGeom>
            <a:solidFill>
              <a:srgbClr val="35BDB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5967" y="1729475"/>
              <a:ext cx="2558713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  <a:cs typeface="Arial" panose="020B0604020202020204" pitchFamily="34" charset="0"/>
                </a:rPr>
                <a:t>RTO</a:t>
              </a:r>
            </a:p>
            <a:p>
              <a:r>
                <a:rPr lang="en-US" b="1" dirty="0">
                  <a:solidFill>
                    <a:schemeClr val="bg1"/>
                  </a:solidFill>
                  <a:cs typeface="Arial" panose="020B0604020202020204" pitchFamily="34" charset="0"/>
                </a:rPr>
                <a:t>Single control &amp;</a:t>
              </a:r>
              <a:br>
                <a:rPr lang="en-US" b="1" dirty="0">
                  <a:solidFill>
                    <a:schemeClr val="bg1"/>
                  </a:solidFill>
                  <a:cs typeface="Arial" panose="020B0604020202020204" pitchFamily="34" charset="0"/>
                </a:rPr>
              </a:br>
              <a:r>
                <a:rPr lang="en-US" b="1" dirty="0">
                  <a:solidFill>
                    <a:schemeClr val="bg1"/>
                  </a:solidFill>
                  <a:cs typeface="Arial" panose="020B0604020202020204" pitchFamily="34" charset="0"/>
                </a:rPr>
                <a:t>planning area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35967" y="2705858"/>
              <a:ext cx="282887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  <a:cs typeface="Arial" panose="020B0604020202020204" pitchFamily="34" charset="0"/>
                </a:rPr>
                <a:t>A regional, multi-state entity under independent governance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588009" y="3355197"/>
              <a:ext cx="203453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cs typeface="Arial" panose="020B0604020202020204" pitchFamily="34" charset="0"/>
                </a:rPr>
                <a:t>Under joint governance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2165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09600"/>
          </a:xfrm>
        </p:spPr>
        <p:txBody>
          <a:bodyPr/>
          <a:lstStyle/>
          <a:p>
            <a:r>
              <a:rPr lang="en-US" dirty="0"/>
              <a:t>Continuing to Evolve the Design of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971800"/>
            <a:ext cx="10972800" cy="320040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>
                <a:solidFill>
                  <a:srgbClr val="0070C0"/>
                </a:solidFill>
              </a:rPr>
              <a:t>GHG Accounting Coordination </a:t>
            </a:r>
            <a:r>
              <a:rPr lang="en-US" dirty="0"/>
              <a:t>working group focused on design evolution, consideration of diverse GHG reduction programs in the West, and market participant data needs.   </a:t>
            </a:r>
          </a:p>
          <a:p>
            <a:endParaRPr lang="en-US" dirty="0"/>
          </a:p>
          <a:p>
            <a:r>
              <a:rPr lang="en-US" b="1" i="1" dirty="0">
                <a:solidFill>
                  <a:srgbClr val="0070C0"/>
                </a:solidFill>
              </a:rPr>
              <a:t>Price Formation Enhancements </a:t>
            </a:r>
            <a:r>
              <a:rPr lang="en-US" dirty="0"/>
              <a:t>working group focused on scarcity pricing, fast start pricing, and market power mitigation design.</a:t>
            </a:r>
          </a:p>
          <a:p>
            <a:endParaRPr lang="en-US" dirty="0"/>
          </a:p>
          <a:p>
            <a:r>
              <a:rPr lang="en-US" b="1" i="1" dirty="0">
                <a:solidFill>
                  <a:srgbClr val="0070C0"/>
                </a:solidFill>
              </a:rPr>
              <a:t>Gas Resource Participation </a:t>
            </a:r>
            <a:r>
              <a:rPr lang="en-US" dirty="0"/>
              <a:t>working group focused on exploring potential enhancements in reflecting gas resource participation and cost recovery recognizing diverse resources and gas systems across the West.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E188C49E-526C-4CA2-87C2-E99663D5313E}" type="slidenum">
              <a:rPr lang="en-US" altLang="en-US" smtClean="0"/>
              <a:pPr/>
              <a:t>11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994557"/>
            <a:ext cx="8039100" cy="182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58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09600"/>
          </a:xfrm>
        </p:spPr>
        <p:txBody>
          <a:bodyPr/>
          <a:lstStyle/>
          <a:p>
            <a:r>
              <a:rPr lang="en-US" sz="3200" b="1" dirty="0"/>
              <a:t>EDAM Milestones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9419492" y="6340476"/>
            <a:ext cx="2133600" cy="365125"/>
          </a:xfrm>
        </p:spPr>
        <p:txBody>
          <a:bodyPr/>
          <a:lstStyle/>
          <a:p>
            <a:r>
              <a:rPr lang="en-US" altLang="en-US" dirty="0"/>
              <a:t>Slide </a:t>
            </a:r>
            <a:fld id="{E188C49E-526C-4CA2-87C2-E99663D5313E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00100" y="1341438"/>
            <a:ext cx="10591800" cy="4724400"/>
          </a:xfrm>
        </p:spPr>
        <p:txBody>
          <a:bodyPr>
            <a:normAutofit/>
          </a:bodyPr>
          <a:lstStyle/>
          <a:p>
            <a:pPr marL="182880" indent="-182880">
              <a:spcBef>
                <a:spcPts val="0"/>
              </a:spcBef>
              <a:spcAft>
                <a:spcPts val="2400"/>
              </a:spcAft>
            </a:pPr>
            <a:r>
              <a:rPr lang="en-US" sz="2200" b="1" dirty="0">
                <a:solidFill>
                  <a:srgbClr val="4F758B"/>
                </a:solidFill>
              </a:rPr>
              <a:t>2021-2022 </a:t>
            </a:r>
            <a:r>
              <a:rPr lang="en-US" sz="2200" dirty="0"/>
              <a:t>– Extensive stakeholder engagement to develop EDAM proposal</a:t>
            </a:r>
          </a:p>
          <a:p>
            <a:pPr marL="182880" indent="-182880">
              <a:spcBef>
                <a:spcPts val="0"/>
              </a:spcBef>
              <a:spcAft>
                <a:spcPts val="2400"/>
              </a:spcAft>
            </a:pPr>
            <a:r>
              <a:rPr lang="en-US" sz="2200" b="1" dirty="0">
                <a:solidFill>
                  <a:srgbClr val="4F758B"/>
                </a:solidFill>
              </a:rPr>
              <a:t>February 2023 </a:t>
            </a:r>
            <a:r>
              <a:rPr lang="en-US" sz="2200" dirty="0"/>
              <a:t>– EDAM design approved by ISO Board of Governors and WEIM Governing Body</a:t>
            </a:r>
          </a:p>
          <a:p>
            <a:pPr marL="182880" indent="-182880">
              <a:spcBef>
                <a:spcPts val="0"/>
              </a:spcBef>
              <a:spcAft>
                <a:spcPts val="2400"/>
              </a:spcAft>
            </a:pPr>
            <a:r>
              <a:rPr lang="en-US" sz="2200" b="1" dirty="0">
                <a:solidFill>
                  <a:srgbClr val="4F758B"/>
                </a:solidFill>
              </a:rPr>
              <a:t>August 2023 </a:t>
            </a:r>
            <a:r>
              <a:rPr lang="en-US" sz="2200" dirty="0"/>
              <a:t>– EDAM tariff filed with FERC</a:t>
            </a:r>
          </a:p>
          <a:p>
            <a:pPr marL="182880" indent="-182880">
              <a:spcBef>
                <a:spcPts val="0"/>
              </a:spcBef>
              <a:spcAft>
                <a:spcPts val="2400"/>
              </a:spcAft>
            </a:pPr>
            <a:r>
              <a:rPr lang="en-US" sz="2200" b="1" dirty="0">
                <a:solidFill>
                  <a:srgbClr val="4F758B"/>
                </a:solidFill>
              </a:rPr>
              <a:t>December 2023 </a:t>
            </a:r>
            <a:r>
              <a:rPr lang="en-US" sz="2200" dirty="0"/>
              <a:t>– expected FERC decision on tariff filing</a:t>
            </a:r>
          </a:p>
          <a:p>
            <a:pPr marL="182880" indent="-182880">
              <a:spcBef>
                <a:spcPts val="0"/>
              </a:spcBef>
              <a:spcAft>
                <a:spcPts val="2400"/>
              </a:spcAft>
            </a:pPr>
            <a:r>
              <a:rPr lang="en-US" sz="2200" b="1" dirty="0">
                <a:solidFill>
                  <a:srgbClr val="4F758B"/>
                </a:solidFill>
              </a:rPr>
              <a:t>2024-2025</a:t>
            </a:r>
            <a:r>
              <a:rPr lang="en-US" sz="2200" dirty="0"/>
              <a:t> – Implementation work for CAISO and EDAM entities</a:t>
            </a:r>
          </a:p>
          <a:p>
            <a:pPr marL="182880" indent="-182880">
              <a:spcBef>
                <a:spcPts val="0"/>
              </a:spcBef>
              <a:spcAft>
                <a:spcPts val="2400"/>
              </a:spcAft>
            </a:pPr>
            <a:r>
              <a:rPr lang="en-US" sz="2200" b="1" dirty="0">
                <a:solidFill>
                  <a:srgbClr val="4F758B"/>
                </a:solidFill>
              </a:rPr>
              <a:t>2026</a:t>
            </a:r>
            <a:r>
              <a:rPr lang="en-US" sz="2200" b="1" dirty="0">
                <a:solidFill>
                  <a:srgbClr val="FF0000"/>
                </a:solidFill>
              </a:rPr>
              <a:t> </a:t>
            </a:r>
            <a:r>
              <a:rPr lang="en-US" sz="2200" dirty="0"/>
              <a:t>– Target “go-live”, coordinated with participants</a:t>
            </a:r>
          </a:p>
        </p:txBody>
      </p:sp>
    </p:spTree>
    <p:extLst>
      <p:ext uri="{BB962C8B-B14F-4D97-AF65-F5344CB8AC3E}">
        <p14:creationId xmlns:p14="http://schemas.microsoft.com/office/powerpoint/2010/main" val="3034917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226" y="3580181"/>
            <a:ext cx="822598" cy="910108"/>
          </a:xfrm>
          <a:prstGeom prst="rect">
            <a:avLst/>
          </a:prstGeom>
        </p:spPr>
      </p:pic>
      <p:pic>
        <p:nvPicPr>
          <p:cNvPr id="13" name="Picture 12">
            <a:hlinkClick r:id="rId4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763" y="3552609"/>
            <a:ext cx="853580" cy="8535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0574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E188C49E-526C-4CA2-87C2-E99663D5313E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36559" y="1828800"/>
            <a:ext cx="3720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3B6E8F"/>
                </a:solidFill>
              </a:rPr>
              <a:t>Stay connected</a:t>
            </a:r>
          </a:p>
        </p:txBody>
      </p:sp>
      <p:pic>
        <p:nvPicPr>
          <p:cNvPr id="6" name="Picture 5">
            <a:hlinkClick r:id="rId6"/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09641" y="3685564"/>
            <a:ext cx="929849" cy="649774"/>
          </a:xfrm>
          <a:prstGeom prst="rect">
            <a:avLst/>
          </a:prstGeom>
        </p:spPr>
      </p:pic>
      <p:pic>
        <p:nvPicPr>
          <p:cNvPr id="9" name="Picture 8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60" y="3523490"/>
            <a:ext cx="1143702" cy="82600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62760" y="4490289"/>
            <a:ext cx="1143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/>
              <a:t>California ISO</a:t>
            </a:r>
            <a:endParaRPr lang="en-US" sz="1200" dirty="0"/>
          </a:p>
        </p:txBody>
      </p:sp>
      <p:pic>
        <p:nvPicPr>
          <p:cNvPr id="15" name="Picture 14">
            <a:hlinkClick r:id="rId10"/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3644676"/>
            <a:ext cx="715744" cy="731550"/>
          </a:xfrm>
          <a:prstGeom prst="rect">
            <a:avLst/>
          </a:prstGeom>
        </p:spPr>
      </p:pic>
      <p:pic>
        <p:nvPicPr>
          <p:cNvPr id="16" name="Picture 15">
            <a:hlinkClick r:id="rId12"/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3580181"/>
            <a:ext cx="775154" cy="775154"/>
          </a:xfrm>
          <a:prstGeom prst="rect">
            <a:avLst/>
          </a:prstGeom>
        </p:spPr>
      </p:pic>
      <p:pic>
        <p:nvPicPr>
          <p:cNvPr id="17" name="Picture 16">
            <a:hlinkClick r:id="rId14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532518"/>
            <a:ext cx="1131202" cy="81697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514600" y="4485501"/>
            <a:ext cx="1143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ISO Today mobile app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930526" y="4485501"/>
            <a:ext cx="1143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California ISO</a:t>
            </a:r>
          </a:p>
          <a:p>
            <a:pPr algn="ctr"/>
            <a:r>
              <a:rPr lang="en-US" sz="1200" dirty="0"/>
              <a:t>Daily Briefing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82674" y="4485500"/>
            <a:ext cx="11437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Sign up for</a:t>
            </a:r>
          </a:p>
          <a:p>
            <a:pPr algn="ctr"/>
            <a:r>
              <a:rPr lang="en-US" sz="1200" dirty="0"/>
              <a:t>Flex Alerts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70763" y="4657916"/>
            <a:ext cx="32687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Follow us on social media. 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7010400" y="3552609"/>
            <a:ext cx="0" cy="132419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769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3750"/>
            <a:ext cx="10334920" cy="1600200"/>
          </a:xfrm>
        </p:spPr>
        <p:txBody>
          <a:bodyPr/>
          <a:lstStyle/>
          <a:p>
            <a:r>
              <a:rPr lang="en-US" sz="3200" dirty="0"/>
              <a:t>Expanding regional collaboration and coordination will produce significant benefits for retail customers across the West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990613" y="5002324"/>
            <a:ext cx="2107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800" b="1" dirty="0"/>
              <a:t>Economic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280" y="2275138"/>
            <a:ext cx="2948192" cy="29481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325" y="2527345"/>
            <a:ext cx="2443778" cy="244377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19553" y="5002324"/>
            <a:ext cx="2001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800" b="1" dirty="0"/>
              <a:t>Reliability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23078" y="5002324"/>
            <a:ext cx="3068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800" b="1" dirty="0"/>
              <a:t>Environmental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E188C49E-526C-4CA2-87C2-E99663D5313E}" type="slidenum">
              <a:rPr lang="en-US" altLang="en-US" smtClean="0"/>
              <a:pPr/>
              <a:t>2</a:t>
            </a:fld>
            <a:endParaRPr lang="en-US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496" y="2438400"/>
            <a:ext cx="1607670" cy="2454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12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E188C49E-526C-4CA2-87C2-E99663D5313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7315200" y="1844487"/>
            <a:ext cx="4038600" cy="1234887"/>
          </a:xfrm>
          <a:prstGeom prst="roundRect">
            <a:avLst/>
          </a:prstGeom>
          <a:solidFill>
            <a:srgbClr val="8D8B00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$4.2 billion 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WEIM benefits since 2014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7311272" y="3351990"/>
            <a:ext cx="4038600" cy="1234887"/>
          </a:xfrm>
          <a:prstGeom prst="roundRect">
            <a:avLst/>
          </a:prstGeom>
          <a:solidFill>
            <a:srgbClr val="FFA300"/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22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Balancing Areas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80%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of demand in West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311272" y="4859494"/>
            <a:ext cx="4038600" cy="1234887"/>
          </a:xfrm>
          <a:prstGeom prst="roundRect">
            <a:avLst/>
          </a:prstGeom>
          <a:solidFill>
            <a:srgbClr val="3B6E8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64% of benefits</a:t>
            </a:r>
            <a:endParaRPr lang="en-US" sz="3200" dirty="0">
              <a:solidFill>
                <a:schemeClr val="bg1"/>
              </a:solidFill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</a:rPr>
              <a:t>accrued to BAs outside CA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5867400" cy="4267200"/>
          </a:xfrm>
        </p:spPr>
        <p:txBody>
          <a:bodyPr>
            <a:normAutofit/>
          </a:bodyPr>
          <a:lstStyle/>
          <a:p>
            <a:pPr marL="182880" indent="-182880">
              <a:spcBef>
                <a:spcPts val="0"/>
              </a:spcBef>
              <a:spcAft>
                <a:spcPts val="900"/>
              </a:spcAft>
            </a:pPr>
            <a:r>
              <a:rPr lang="en-US" sz="2200" dirty="0"/>
              <a:t>WEIM provides a unified, real-time market across most of the West that allows utilities to efficiently manage imbalances.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</a:pPr>
            <a:endParaRPr lang="en-US" sz="2200" dirty="0"/>
          </a:p>
          <a:p>
            <a:pPr marL="182880" indent="-182880">
              <a:spcBef>
                <a:spcPts val="0"/>
              </a:spcBef>
              <a:spcAft>
                <a:spcPts val="900"/>
              </a:spcAft>
            </a:pPr>
            <a:r>
              <a:rPr lang="en-US" sz="2200" dirty="0"/>
              <a:t>The WEIM has grown significantly since 2014, creating substantial economic benefits for utilities and ratepayers.</a:t>
            </a:r>
          </a:p>
          <a:p>
            <a:pPr marL="182880" indent="-182880">
              <a:spcBef>
                <a:spcPts val="0"/>
              </a:spcBef>
              <a:spcAft>
                <a:spcPts val="900"/>
              </a:spcAft>
            </a:pPr>
            <a:endParaRPr lang="en-US" sz="2200" dirty="0"/>
          </a:p>
          <a:p>
            <a:pPr marL="182880" indent="-182880">
              <a:spcBef>
                <a:spcPts val="0"/>
              </a:spcBef>
              <a:spcAft>
                <a:spcPts val="900"/>
              </a:spcAft>
            </a:pPr>
            <a:r>
              <a:rPr lang="en-US" sz="2200" dirty="0"/>
              <a:t>These benefits accrue to participating utilities and provide cost reductions for retail customers.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33400" y="380999"/>
            <a:ext cx="11049000" cy="827083"/>
          </a:xfrm>
        </p:spPr>
        <p:txBody>
          <a:bodyPr/>
          <a:lstStyle/>
          <a:p>
            <a:r>
              <a:rPr lang="en-US" sz="3200" dirty="0"/>
              <a:t>Western Energy Imbalance Market: </a:t>
            </a:r>
            <a:br>
              <a:rPr lang="en-US" sz="3200" dirty="0"/>
            </a:br>
            <a:r>
              <a:rPr lang="en-US" sz="3200" b="1" dirty="0"/>
              <a:t>Economic benefits </a:t>
            </a:r>
            <a:r>
              <a:rPr lang="en-US" sz="3200" dirty="0"/>
              <a:t>from the West’s existing market</a:t>
            </a:r>
          </a:p>
        </p:txBody>
      </p:sp>
    </p:spTree>
    <p:extLst>
      <p:ext uri="{BB962C8B-B14F-4D97-AF65-F5344CB8AC3E}">
        <p14:creationId xmlns:p14="http://schemas.microsoft.com/office/powerpoint/2010/main" val="2901702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9372600" cy="4648201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 dirty="0"/>
              <a:t>Slide </a:t>
            </a:r>
            <a:fld id="{E188C49E-526C-4CA2-87C2-E99663D5313E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6019" y="381000"/>
            <a:ext cx="9601200" cy="685800"/>
          </a:xfrm>
        </p:spPr>
        <p:txBody>
          <a:bodyPr/>
          <a:lstStyle/>
          <a:p>
            <a:r>
              <a:rPr lang="en-US" sz="3200" dirty="0"/>
              <a:t>Western Energy Imbalance Market: </a:t>
            </a:r>
            <a:br>
              <a:rPr lang="en-US" sz="3200" dirty="0"/>
            </a:br>
            <a:r>
              <a:rPr lang="en-US" sz="3200" dirty="0"/>
              <a:t>Delivering significant </a:t>
            </a:r>
            <a:r>
              <a:rPr lang="en-US" sz="3200" b="1" dirty="0"/>
              <a:t>value to the West today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03265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8564" y="322263"/>
            <a:ext cx="4356493" cy="61849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of the Day Ahead Market (EDAM)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6324600" cy="4953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An extension of the day ahead market across the West allows for optimized commitment of generation in the day ahead timeframe.</a:t>
            </a:r>
          </a:p>
          <a:p>
            <a:pPr marL="0" indent="0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EDAM entities continue to retain key responsibilities: resource planning, transmission planning and reliability operation functions.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endParaRPr lang="en-US" dirty="0"/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b="1" dirty="0"/>
              <a:t>PacifiCorp (PAC) </a:t>
            </a:r>
            <a:r>
              <a:rPr lang="en-US" dirty="0"/>
              <a:t>and the </a:t>
            </a:r>
            <a:r>
              <a:rPr lang="en-US" b="1" dirty="0"/>
              <a:t>Balancing Authority of Northern California (BANC) </a:t>
            </a:r>
            <a:r>
              <a:rPr lang="en-US" dirty="0"/>
              <a:t>have indicated their intent to join the EDAM.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E188C49E-526C-4CA2-87C2-E99663D5313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579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EDAM builds on the economic, reliability, and environmental benefits afforded through the WEIM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E188C49E-526C-4CA2-87C2-E99663D5313E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Rounded Rectangle 4"/>
          <p:cNvSpPr/>
          <p:nvPr/>
        </p:nvSpPr>
        <p:spPr>
          <a:xfrm>
            <a:off x="685800" y="1828800"/>
            <a:ext cx="3352800" cy="4343400"/>
          </a:xfrm>
          <a:prstGeom prst="roundRect">
            <a:avLst/>
          </a:prstGeom>
          <a:solidFill>
            <a:srgbClr val="8D8B00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Optimized unit commitment across a wide footprint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Production cost savings in serving load with least cost supply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Studied incremental benefits of a Western day ahead market range upward of $543M to $1.2B annually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494486" y="1828800"/>
            <a:ext cx="3352800" cy="43434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bg1"/>
                </a:solidFill>
              </a:rPr>
              <a:t>Increased situational awareness </a:t>
            </a:r>
            <a:r>
              <a:rPr lang="en-US" dirty="0">
                <a:solidFill>
                  <a:schemeClr val="bg1"/>
                </a:solidFill>
              </a:rPr>
              <a:t>- visibility of supply and grid conditions across footprint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bg1"/>
                </a:solidFill>
              </a:rPr>
              <a:t>Improved operational confidence </a:t>
            </a:r>
            <a:r>
              <a:rPr lang="en-US" dirty="0">
                <a:solidFill>
                  <a:schemeClr val="bg1"/>
                </a:solidFill>
              </a:rPr>
              <a:t>– positioning supply to meet changing conditions and uncertainty across the footprint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1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Reducing emergency declarations by positioning footprint confidently in day ahead timeframe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8305800" y="1807885"/>
            <a:ext cx="3352800" cy="4343400"/>
          </a:xfrm>
          <a:prstGeom prst="roundRect">
            <a:avLst/>
          </a:prstGeom>
          <a:solidFill>
            <a:srgbClr val="3B6E8F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Sharing of surplus clean energy in day ahead timeframe across footprint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Reduction in curtailments of low </a:t>
            </a:r>
            <a:r>
              <a:rPr lang="en-US">
                <a:solidFill>
                  <a:schemeClr val="bg1"/>
                </a:solidFill>
              </a:rPr>
              <a:t>emitting resources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Supporting diverse state regulatory environmental 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6583" y="144906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ECONOMIC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37386" y="1438553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RELIABILITY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648700" y="144449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ENVIRONMENTAL</a:t>
            </a:r>
          </a:p>
        </p:txBody>
      </p:sp>
    </p:spTree>
    <p:extLst>
      <p:ext uri="{BB962C8B-B14F-4D97-AF65-F5344CB8AC3E}">
        <p14:creationId xmlns:p14="http://schemas.microsoft.com/office/powerpoint/2010/main" val="14357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1"/>
            <a:ext cx="11353800" cy="822327"/>
          </a:xfrm>
        </p:spPr>
        <p:txBody>
          <a:bodyPr/>
          <a:lstStyle/>
          <a:p>
            <a:r>
              <a:rPr lang="en-US" sz="3200" b="1" dirty="0"/>
              <a:t>EDAM Design: </a:t>
            </a:r>
            <a:r>
              <a:rPr lang="en-US" sz="3200" dirty="0"/>
              <a:t>Overview of key elements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E188C49E-526C-4CA2-87C2-E99663D5313E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367" y="1447800"/>
            <a:ext cx="3377033" cy="225135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756122" y="1870356"/>
            <a:ext cx="310716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Voluntary Participation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WEIM entities can extend participation to EDAM, easy of entry and exit.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79" y="3898546"/>
            <a:ext cx="3377033" cy="225135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56122" y="4285559"/>
            <a:ext cx="310716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Optimization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solidFill>
                  <a:schemeClr val="bg1"/>
                </a:solidFill>
              </a:rPr>
              <a:t>Market efficiently commits supply across the footprint to meet next day conditions.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331" y="1447800"/>
            <a:ext cx="3377033" cy="225135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356507" y="1870356"/>
            <a:ext cx="32555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Daily Resource Sufficiency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Compatible with different RA programs, tests supply sufficiency to meet next day obligations.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5743" y="3898546"/>
            <a:ext cx="3377033" cy="225135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444086" y="4285559"/>
            <a:ext cx="310716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Imbalance Reserves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Introduction of imbalance reserve product to manage uncertainty between day ahead and real time.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07" y="1447800"/>
            <a:ext cx="3377033" cy="225135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8066883" y="1870356"/>
            <a:ext cx="325550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Transmission Availability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bg1"/>
                </a:solidFill>
              </a:rPr>
              <a:t>Maximizing transmission availability to support transfers between areas while respecting OATT rights.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119" y="3898546"/>
            <a:ext cx="3377033" cy="225135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8039989" y="4299006"/>
            <a:ext cx="3439317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GHG Accounting</a:t>
            </a:r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r>
              <a:rPr lang="en-US" sz="1650" dirty="0">
                <a:solidFill>
                  <a:schemeClr val="bg1"/>
                </a:solidFill>
              </a:rPr>
              <a:t>Extending the current WEIM “resource specific” approach, resources can elect whether to commit to serve load in GHG area.</a:t>
            </a:r>
          </a:p>
        </p:txBody>
      </p:sp>
    </p:spTree>
    <p:extLst>
      <p:ext uri="{BB962C8B-B14F-4D97-AF65-F5344CB8AC3E}">
        <p14:creationId xmlns:p14="http://schemas.microsoft.com/office/powerpoint/2010/main" val="290570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609600"/>
          </a:xfrm>
        </p:spPr>
        <p:txBody>
          <a:bodyPr/>
          <a:lstStyle/>
          <a:p>
            <a:r>
              <a:rPr lang="en-US" dirty="0"/>
              <a:t>EDAM Resource Sufficiency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5486400" cy="4876800"/>
          </a:xfrm>
        </p:spPr>
        <p:txBody>
          <a:bodyPr>
            <a:normAutofit fontScale="92500"/>
          </a:bodyPr>
          <a:lstStyle/>
          <a:p>
            <a:r>
              <a:rPr lang="en-US" dirty="0"/>
              <a:t>Daily evaluation that EDAM entity offers sufficient supply into the market to meet next day expected obligations across the 24-hour horizon.</a:t>
            </a:r>
          </a:p>
          <a:p>
            <a:pPr lvl="1"/>
            <a:r>
              <a:rPr lang="en-US" dirty="0"/>
              <a:t>Forecasted demand</a:t>
            </a:r>
          </a:p>
          <a:p>
            <a:pPr lvl="1"/>
            <a:r>
              <a:rPr lang="en-US" dirty="0"/>
              <a:t>Uncertainty requirement</a:t>
            </a:r>
          </a:p>
          <a:p>
            <a:pPr lvl="1"/>
            <a:r>
              <a:rPr lang="en-US" dirty="0"/>
              <a:t>Ancillary services</a:t>
            </a:r>
          </a:p>
          <a:p>
            <a:endParaRPr lang="en-US" dirty="0"/>
          </a:p>
          <a:p>
            <a:r>
              <a:rPr lang="en-US" dirty="0"/>
              <a:t>Daily sufficiency evaluation as a common measure across diverse resource adequacy and resource planning programs.</a:t>
            </a:r>
            <a:br>
              <a:rPr lang="en-US" dirty="0"/>
            </a:br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E188C49E-526C-4CA2-87C2-E99663D5313E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2352" y="1828800"/>
            <a:ext cx="5446596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117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609600"/>
          </a:xfrm>
        </p:spPr>
        <p:txBody>
          <a:bodyPr/>
          <a:lstStyle/>
          <a:p>
            <a:r>
              <a:rPr lang="en-US" dirty="0"/>
              <a:t>Optimizing Transmission in EDAM &amp; Respecting OATT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972800" cy="4953000"/>
          </a:xfrm>
        </p:spPr>
        <p:txBody>
          <a:bodyPr>
            <a:normAutofit fontScale="92500"/>
          </a:bodyPr>
          <a:lstStyle/>
          <a:p>
            <a:r>
              <a:rPr lang="en-US" dirty="0"/>
              <a:t>Transmission system flow capability within an EDAM area is available to support optimized unit commitment and transfers.</a:t>
            </a:r>
          </a:p>
          <a:p>
            <a:endParaRPr lang="en-US" dirty="0"/>
          </a:p>
          <a:p>
            <a:r>
              <a:rPr lang="en-US" dirty="0"/>
              <a:t>Transmission providers and transmission customers make firm/conditional firm transmission available at interties between EDAM areas for optimization. </a:t>
            </a:r>
          </a:p>
          <a:p>
            <a:pPr lvl="1"/>
            <a:r>
              <a:rPr lang="en-US" dirty="0"/>
              <a:t>Can exercise OATT rights in day ahead market, release them to market for optimization, or leave them unscheduled.</a:t>
            </a:r>
          </a:p>
          <a:p>
            <a:pPr lvl="1"/>
            <a:endParaRPr lang="en-US" dirty="0"/>
          </a:p>
          <a:p>
            <a:r>
              <a:rPr lang="en-US" dirty="0"/>
              <a:t>OATT rights can also be exercised in the real-time market, if unscheduled in the day ahead market.  </a:t>
            </a:r>
          </a:p>
          <a:p>
            <a:pPr lvl="1"/>
            <a:r>
              <a:rPr lang="en-US" dirty="0"/>
              <a:t>Market </a:t>
            </a:r>
            <a:r>
              <a:rPr lang="en-US" dirty="0" err="1"/>
              <a:t>redispatch</a:t>
            </a:r>
            <a:r>
              <a:rPr lang="en-US" dirty="0"/>
              <a:t> to accommodate new schedules, new uses</a:t>
            </a:r>
          </a:p>
          <a:p>
            <a:pPr lvl="1"/>
            <a:r>
              <a:rPr lang="en-US" dirty="0"/>
              <a:t>Deference to transmission provider to inform market on treatment of schedules exercising OATT rights and resolving infeasibilities on their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E188C49E-526C-4CA2-87C2-E99663D5313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4864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SO Standard PP Template-wide" id="{42A00147-3D7B-4492-AB1D-DC197A213C74}" vid="{9AB77330-B9AE-487E-91A6-8A1C3B2E4C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e64aaae-efe8-4b36-9ab4-486f04499e09"/>
    <ac6042663e6544a5b5f6c47baa21cbec xmlns="2e64aaae-efe8-4b36-9ab4-486f04499e09">
      <Terms xmlns="http://schemas.microsoft.com/office/infopath/2007/PartnerControls"/>
    </ac6042663e6544a5b5f6c47baa21cbec>
    <mb7a63be961241008d728fcf8db72869 xmlns="2e64aaae-efe8-4b36-9ab4-486f04499e09">
      <Terms xmlns="http://schemas.microsoft.com/office/infopath/2007/PartnerControls"/>
    </mb7a63be961241008d728fcf8db72869>
    <PublishingExpirationDate xmlns="http://schemas.microsoft.com/sharepoint/v3" xsi:nil="true"/>
    <b096d808b59a41b7a526eb1052d792f3 xmlns="2e64aaae-efe8-4b36-9ab4-486f04499e09">
      <Terms xmlns="http://schemas.microsoft.com/office/infopath/2007/PartnerControls"/>
    </b096d808b59a41b7a526eb1052d792f3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ItemUpdatedEventHandlerForConceptSearch</Name>
    <Synchronization>Asynchronous</Synchronization>
    <Type>10002</Type>
    <SequenceNumber>10001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ItemUpdatingEventHandlerForConceptSearch</Name>
    <Synchronization>Synchronous</Synchronization>
    <Type>2</Type>
    <SequenceNumber>10001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ItemCheckedInEventHandlerForConceptSearch</Name>
    <Synchronization>Asynchronous</Synchronization>
    <Type>10004</Type>
    <SequenceNumber>10002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ItemUncheckedOutEventHandlerForConceptSearch</Name>
    <Synchronization>Asynchronous</Synchronization>
    <Type>10006</Type>
    <SequenceNumber>10003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ItemAddedEventHandlerForConceptSearch</Name>
    <Synchronization>Asynchronous</Synchronization>
    <Type>10001</Type>
    <SequenceNumber>10004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ItemFileMovedEventHandlerForConceptSearch</Name>
    <Synchronization>Asynchronous</Synchronization>
    <Type>10009</Type>
    <SequenceNumber>10005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ItemDeletedEventHandlerForConceptSearch</Name>
    <Synchronization>Asynchronous</Synchronization>
    <Type>10003</Type>
    <SequenceNumber>10006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ED2002574A8B4A8AACFCF8C1082CF4" ma:contentTypeVersion="3" ma:contentTypeDescription="Create a new document." ma:contentTypeScope="" ma:versionID="5fa9458d99836dbfebb7bc2616d5e044">
  <xsd:schema xmlns:xsd="http://www.w3.org/2001/XMLSchema" xmlns:xs="http://www.w3.org/2001/XMLSchema" xmlns:p="http://schemas.microsoft.com/office/2006/metadata/properties" xmlns:ns1="http://schemas.microsoft.com/sharepoint/v3" xmlns:ns2="2e64aaae-efe8-4b36-9ab4-486f04499e09" xmlns:ns3="4a27e934-3c31-468d-b408-245f78321fd1" targetNamespace="http://schemas.microsoft.com/office/2006/metadata/properties" ma:root="true" ma:fieldsID="f0d788489b21a5ae1cbfd0c37338159a" ns1:_="" ns2:_="" ns3:_="">
    <xsd:import namespace="http://schemas.microsoft.com/sharepoint/v3"/>
    <xsd:import namespace="2e64aaae-efe8-4b36-9ab4-486f04499e09"/>
    <xsd:import namespace="4a27e934-3c31-468d-b408-245f78321fd1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2:TaxCatchAllLabel" minOccurs="0"/>
                <xsd:element ref="ns2:b096d808b59a41b7a526eb1052d792f3" minOccurs="0"/>
                <xsd:element ref="ns2:ac6042663e6544a5b5f6c47baa21cbec" minOccurs="0"/>
                <xsd:element ref="ns2:mb7a63be961241008d728fcf8db72869" minOccurs="0"/>
                <xsd:element ref="ns1:PublishingStartDate" minOccurs="0"/>
                <xsd:element ref="ns1:PublishingExpirationDat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6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7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4aaae-efe8-4b36-9ab4-486f04499e09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5d4fef11-479a-4e18-92e3-73babf695f1f}" ma:internalName="TaxCatchAll" ma:showField="CatchAllData" ma:web="b7be95f2-92fc-411c-bf72-3284c89366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9" nillable="true" ma:displayName="Taxonomy Catch All Column1" ma:hidden="true" ma:list="{5d4fef11-479a-4e18-92e3-73babf695f1f}" ma:internalName="TaxCatchAllLabel" ma:readOnly="true" ma:showField="CatchAllDataLabel" ma:web="b7be95f2-92fc-411c-bf72-3284c89366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b096d808b59a41b7a526eb1052d792f3" ma:index="10" nillable="true" ma:taxonomy="true" ma:internalName="b096d808b59a41b7a526eb1052d792f3" ma:taxonomyFieldName="AutoClassRecordSeries" ma:displayName="Automatically Updated Record Series" ma:readOnly="false" ma:default="" ma:fieldId="{b096d808-b59a-41b7-a526-eb1052d792f3}" ma:sspId="2e7ee6ce-ef65-4ea8-ac93-b3dccb6c50ab" ma:termSetId="7d168031-9c36-4bb0-a326-5d21d4010fe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c6042663e6544a5b5f6c47baa21cbec" ma:index="12" nillable="true" ma:taxonomy="true" ma:internalName="ac6042663e6544a5b5f6c47baa21cbec" ma:taxonomyFieldName="AutoClassDocumentType" ma:displayName="Automatically Updated Document Type" ma:readOnly="false" ma:default="" ma:fieldId="{ac604266-3e65-44a5-b5f6-c47baa21cbec}" ma:sspId="2e7ee6ce-ef65-4ea8-ac93-b3dccb6c50ab" ma:termSetId="0970d2fb-dc85-4fb5-b352-cf8dd925641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7a63be961241008d728fcf8db72869" ma:index="14" nillable="true" ma:taxonomy="true" ma:internalName="mb7a63be961241008d728fcf8db72869" ma:taxonomyFieldName="AutoClassTopic" ma:displayName="Automatically Updated Topic" ma:readOnly="false" ma:default="" ma:fieldId="{6b7a63be-9612-4100-8d72-8fcf8db72869}" ma:taxonomyMulti="true" ma:sspId="2e7ee6ce-ef65-4ea8-ac93-b3dccb6c50ab" ma:termSetId="8b5665c4-6659-459b-90b1-69777ba5afa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7e934-3c31-468d-b408-245f78321fd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tns:customPropertyEditors xmlns:tns="http://schemas.microsoft.com/office/2006/customDocumentInformationPanel">
  <tns:showOnOpen>false</tns:showOnOpen>
  <tns:defaultPropertyEditorNamespace>Standard and SharePoint library properties</tns:defaultPropertyEditorNamespace>
</tns:customPropertyEditors>
</file>

<file path=customXml/itemProps1.xml><?xml version="1.0" encoding="utf-8"?>
<ds:datastoreItem xmlns:ds="http://schemas.openxmlformats.org/officeDocument/2006/customXml" ds:itemID="{0D3EAE63-6E73-4411-962F-7895DDB7CCB4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52F08102-F3F0-464D-A979-79EA39331868}">
  <ds:schemaRefs>
    <ds:schemaRef ds:uri="http://schemas.microsoft.com/sharepoint/v3"/>
    <ds:schemaRef ds:uri="http://schemas.openxmlformats.org/package/2006/metadata/core-properties"/>
    <ds:schemaRef ds:uri="2e64aaae-efe8-4b36-9ab4-486f04499e09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purl.org/dc/dcmitype/"/>
    <ds:schemaRef ds:uri="4a27e934-3c31-468d-b408-245f78321fd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0755E1E-7FDA-4CA8-93F6-9F9CA2EBC67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37DD201-BBB1-47D3-BF50-D3A1B1CBEC67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BFC4CD31-FD01-4E82-912E-AB90A57076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e64aaae-efe8-4b36-9ab4-486f04499e09"/>
    <ds:schemaRef ds:uri="4a27e934-3c31-468d-b408-245f78321f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8E8372ED-2F6E-4EE6-9BAB-EF5D6D259A31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ISO PP Template-Wide</Template>
  <TotalTime>0</TotalTime>
  <Words>912</Words>
  <Application>Microsoft Office PowerPoint</Application>
  <PresentationFormat>Widescreen</PresentationFormat>
  <Paragraphs>134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Extended Day-Ahead Market (EDAM): Building on the existing benefits of  regional coordination in the West</vt:lpstr>
      <vt:lpstr>Expanding regional collaboration and coordination will produce significant benefits for retail customers across the West </vt:lpstr>
      <vt:lpstr>Western Energy Imbalance Market:  Economic benefits from the West’s existing market</vt:lpstr>
      <vt:lpstr>Western Energy Imbalance Market:  Delivering significant value to the West today</vt:lpstr>
      <vt:lpstr>Extension of the Day Ahead Market (EDAM)</vt:lpstr>
      <vt:lpstr>EDAM builds on the economic, reliability, and environmental benefits afforded through the WEIM</vt:lpstr>
      <vt:lpstr>EDAM Design: Overview of key elements</vt:lpstr>
      <vt:lpstr>EDAM Resource Sufficiency Evaluation</vt:lpstr>
      <vt:lpstr>Optimizing Transmission in EDAM &amp; Respecting OATT Rights</vt:lpstr>
      <vt:lpstr>PowerPoint Presentation</vt:lpstr>
      <vt:lpstr>Continuing to Evolve the Design of Markets</vt:lpstr>
      <vt:lpstr>EDAM Milestones</vt:lpstr>
      <vt:lpstr>  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2023-09-11T15:15:30Z</dcterms:created>
  <dcterms:modified xsi:type="dcterms:W3CDTF">2023-09-21T18:59:00Z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0x0101001BED2002574A8B4A8AACFCF8C1082CF4</vt:lpwstr>
  </property>
</Properties>
</file>